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301" r:id="rId3"/>
    <p:sldId id="300" r:id="rId4"/>
    <p:sldId id="296" r:id="rId5"/>
    <p:sldId id="297" r:id="rId6"/>
    <p:sldId id="298" r:id="rId7"/>
    <p:sldId id="299" r:id="rId8"/>
    <p:sldId id="259" r:id="rId9"/>
    <p:sldId id="286" r:id="rId10"/>
    <p:sldId id="279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 Slab" panose="020B0604020202020204" charset="0"/>
      <p:regular r:id="rId17"/>
      <p:bold r:id="rId18"/>
    </p:embeddedFont>
    <p:embeddedFont>
      <p:font typeface="Rockwell Light" panose="02040303020102020203" pitchFamily="18" charset="0"/>
      <p:regular r:id="rId19"/>
    </p:embeddedFont>
    <p:embeddedFont>
      <p:font typeface="Rockwell Nova Light" panose="02060303020205020403" pitchFamily="18" charset="0"/>
      <p:regular r:id="rId20"/>
      <p:italic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Damasceno de Castro" userId="3095c67b6bb3b1d1" providerId="LiveId" clId="{B8117187-54D2-487B-AD15-49C3684F70F9}"/>
    <pc:docChg chg="modSld">
      <pc:chgData name="Luiz Damasceno de Castro" userId="3095c67b6bb3b1d1" providerId="LiveId" clId="{B8117187-54D2-487B-AD15-49C3684F70F9}" dt="2021-11-14T22:51:17.627" v="3" actId="2711"/>
      <pc:docMkLst>
        <pc:docMk/>
      </pc:docMkLst>
      <pc:sldChg chg="modSp mod">
        <pc:chgData name="Luiz Damasceno de Castro" userId="3095c67b6bb3b1d1" providerId="LiveId" clId="{B8117187-54D2-487B-AD15-49C3684F70F9}" dt="2021-11-14T22:51:17.627" v="3" actId="2711"/>
        <pc:sldMkLst>
          <pc:docMk/>
          <pc:sldMk cId="0" sldId="286"/>
        </pc:sldMkLst>
        <pc:spChg chg="mod">
          <ac:chgData name="Luiz Damasceno de Castro" userId="3095c67b6bb3b1d1" providerId="LiveId" clId="{B8117187-54D2-487B-AD15-49C3684F70F9}" dt="2021-11-14T22:51:17.627" v="3" actId="2711"/>
          <ac:spMkLst>
            <pc:docMk/>
            <pc:sldMk cId="0" sldId="286"/>
            <ac:spMk id="37" creationId="{30E2A11F-91DE-4C29-8B66-C2A99C98B84D}"/>
          </ac:spMkLst>
        </pc:spChg>
      </pc:sldChg>
      <pc:sldChg chg="modSp mod">
        <pc:chgData name="Luiz Damasceno de Castro" userId="3095c67b6bb3b1d1" providerId="LiveId" clId="{B8117187-54D2-487B-AD15-49C3684F70F9}" dt="2021-11-14T22:51:01.740" v="2" actId="14100"/>
        <pc:sldMkLst>
          <pc:docMk/>
          <pc:sldMk cId="2488093687" sldId="297"/>
        </pc:sldMkLst>
        <pc:spChg chg="mod">
          <ac:chgData name="Luiz Damasceno de Castro" userId="3095c67b6bb3b1d1" providerId="LiveId" clId="{B8117187-54D2-487B-AD15-49C3684F70F9}" dt="2021-11-14T22:51:01.740" v="2" actId="14100"/>
          <ac:spMkLst>
            <pc:docMk/>
            <pc:sldMk cId="2488093687" sldId="297"/>
            <ac:spMk id="6" creationId="{C6AB6901-8A37-488B-94F1-4ACB714325D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A52A5-6B10-4AE5-BCEA-B52EFA59A9EA}" type="doc">
      <dgm:prSet loTypeId="urn:microsoft.com/office/officeart/2005/8/layout/vProcess5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s-MX"/>
        </a:p>
      </dgm:t>
    </dgm:pt>
    <dgm:pt modelId="{8B57C5DA-7879-4850-8341-A7F22402C095}">
      <dgm:prSet phldrT="[Texto]" custT="1"/>
      <dgm:spPr/>
      <dgm:t>
        <a:bodyPr/>
        <a:lstStyle/>
        <a:p>
          <a:r>
            <a:rPr lang="es-MX" sz="1200" dirty="0" err="1">
              <a:latin typeface="Rockwell Nova Light" panose="02060303020205020403" pitchFamily="18" charset="0"/>
            </a:rPr>
            <a:t>Our</a:t>
          </a:r>
          <a:r>
            <a:rPr lang="es-MX" sz="1200" dirty="0">
              <a:latin typeface="Rockwell Nova Light" panose="02060303020205020403" pitchFamily="18" charset="0"/>
            </a:rPr>
            <a:t> </a:t>
          </a:r>
          <a:r>
            <a:rPr lang="es-MX" sz="1200" dirty="0" err="1">
              <a:latin typeface="Rockwell Nova Light" panose="02060303020205020403" pitchFamily="18" charset="0"/>
            </a:rPr>
            <a:t>model</a:t>
          </a:r>
          <a:r>
            <a:rPr lang="es-MX" sz="1200" dirty="0">
              <a:latin typeface="Rockwell Nova Light" panose="02060303020205020403" pitchFamily="18" charset="0"/>
            </a:rPr>
            <a:t> </a:t>
          </a:r>
          <a:r>
            <a:rPr lang="es-MX" sz="1200" dirty="0" err="1">
              <a:latin typeface="Rockwell Nova Light" panose="02060303020205020403" pitchFamily="18" charset="0"/>
            </a:rPr>
            <a:t>is</a:t>
          </a:r>
          <a:r>
            <a:rPr lang="es-MX" sz="1200" dirty="0">
              <a:latin typeface="Rockwell Nova Light" panose="02060303020205020403" pitchFamily="18" charset="0"/>
            </a:rPr>
            <a:t> </a:t>
          </a:r>
          <a:r>
            <a:rPr lang="es-MX" sz="1200" dirty="0" err="1">
              <a:latin typeface="Rockwell Nova Light" panose="02060303020205020403" pitchFamily="18" charset="0"/>
            </a:rPr>
            <a:t>based</a:t>
          </a:r>
          <a:r>
            <a:rPr lang="es-MX" sz="1200" dirty="0">
              <a:latin typeface="Rockwell Nova Light" panose="02060303020205020403" pitchFamily="18" charset="0"/>
            </a:rPr>
            <a:t> </a:t>
          </a:r>
          <a:r>
            <a:rPr lang="es-MX" sz="1200" dirty="0" err="1">
              <a:latin typeface="Rockwell Nova Light" panose="02060303020205020403" pitchFamily="18" charset="0"/>
            </a:rPr>
            <a:t>on</a:t>
          </a:r>
          <a:r>
            <a:rPr lang="es-MX" sz="1200" dirty="0">
              <a:latin typeface="Rockwell Nova Light" panose="02060303020205020403" pitchFamily="18" charset="0"/>
            </a:rPr>
            <a:t> </a:t>
          </a:r>
          <a:r>
            <a:rPr lang="es-MX" sz="1200" dirty="0" err="1">
              <a:latin typeface="Rockwell Nova Light" panose="02060303020205020403" pitchFamily="18" charset="0"/>
            </a:rPr>
            <a:t>the</a:t>
          </a:r>
          <a:r>
            <a:rPr lang="es-MX" sz="1200" dirty="0">
              <a:latin typeface="Rockwell Nova Light" panose="02060303020205020403" pitchFamily="18" charset="0"/>
            </a:rPr>
            <a:t> </a:t>
          </a:r>
          <a:r>
            <a:rPr lang="es-MX" sz="1200" dirty="0" err="1">
              <a:latin typeface="Rockwell Nova Light" panose="02060303020205020403" pitchFamily="18" charset="0"/>
            </a:rPr>
            <a:t>expenditure</a:t>
          </a:r>
          <a:r>
            <a:rPr lang="es-MX" sz="1200" dirty="0">
              <a:latin typeface="Rockwell Nova Light" panose="02060303020205020403" pitchFamily="18" charset="0"/>
            </a:rPr>
            <a:t> </a:t>
          </a:r>
          <a:r>
            <a:rPr lang="es-MX" sz="1200" dirty="0" err="1">
              <a:latin typeface="Rockwell Nova Light" panose="02060303020205020403" pitchFamily="18" charset="0"/>
            </a:rPr>
            <a:t>aproach</a:t>
          </a:r>
          <a:r>
            <a:rPr lang="es-MX" sz="1200" dirty="0">
              <a:latin typeface="Rockwell Nova Light" panose="02060303020205020403" pitchFamily="18" charset="0"/>
            </a:rPr>
            <a:t>, </a:t>
          </a:r>
          <a:r>
            <a:rPr lang="es-MX" sz="1200" dirty="0" err="1">
              <a:latin typeface="Rockwell Nova Light" panose="02060303020205020403" pitchFamily="18" charset="0"/>
            </a:rPr>
            <a:t>wich</a:t>
          </a:r>
          <a:r>
            <a:rPr lang="es-MX" sz="1200" dirty="0">
              <a:latin typeface="Rockwell Nova Light" panose="02060303020205020403" pitchFamily="18" charset="0"/>
            </a:rPr>
            <a:t> </a:t>
          </a:r>
          <a:r>
            <a:rPr lang="en-US" sz="1200" dirty="0">
              <a:latin typeface="Rockwell Nova Light" panose="02060303020205020403" pitchFamily="18" charset="0"/>
            </a:rPr>
            <a:t>considers GDP as the sum of the following components:</a:t>
          </a:r>
        </a:p>
        <a:p>
          <a:r>
            <a:rPr lang="en-US" sz="1200" dirty="0">
              <a:latin typeface="Rockwell Nova Light" panose="02060303020205020403" pitchFamily="18" charset="0"/>
            </a:rPr>
            <a:t>GDP = C + I + G + X – M</a:t>
          </a:r>
          <a:endParaRPr lang="es-MX" sz="1200" dirty="0">
            <a:latin typeface="Rockwell Nova Light" panose="02060303020205020403" pitchFamily="18" charset="0"/>
          </a:endParaRPr>
        </a:p>
      </dgm:t>
    </dgm:pt>
    <dgm:pt modelId="{9C4661C0-E6F1-48A0-87EF-5B028B31BADD}" type="parTrans" cxnId="{04C91ACF-E232-4B4A-BE93-30404083157B}">
      <dgm:prSet/>
      <dgm:spPr/>
      <dgm:t>
        <a:bodyPr/>
        <a:lstStyle/>
        <a:p>
          <a:endParaRPr lang="es-MX" sz="1600">
            <a:latin typeface="Rockwell Nova Light" panose="02060303020205020403" pitchFamily="18" charset="0"/>
          </a:endParaRPr>
        </a:p>
      </dgm:t>
    </dgm:pt>
    <dgm:pt modelId="{6A1FCDDC-3C77-4D46-9ADE-EB0ED3C01C36}" type="sibTrans" cxnId="{04C91ACF-E232-4B4A-BE93-30404083157B}">
      <dgm:prSet custT="1"/>
      <dgm:spPr/>
      <dgm:t>
        <a:bodyPr/>
        <a:lstStyle/>
        <a:p>
          <a:endParaRPr lang="es-MX" sz="2800">
            <a:latin typeface="Rockwell Nova Light" panose="02060303020205020403" pitchFamily="18" charset="0"/>
          </a:endParaRPr>
        </a:p>
      </dgm:t>
    </dgm:pt>
    <dgm:pt modelId="{6F6A38FA-1637-4F36-BB79-03604BEAA78D}">
      <dgm:prSet phldrT="[Texto]" custT="1"/>
      <dgm:spPr/>
      <dgm:t>
        <a:bodyPr/>
        <a:lstStyle/>
        <a:p>
          <a:r>
            <a:rPr lang="en-US" sz="1200" dirty="0">
              <a:latin typeface="Rockwell Nova Light" panose="02060303020205020403" pitchFamily="18" charset="0"/>
            </a:rPr>
            <a:t>We will use the data available in </a:t>
          </a:r>
          <a:r>
            <a:rPr lang="en-US" sz="1200" dirty="0" err="1">
              <a:latin typeface="Rockwell Nova Light" panose="02060303020205020403" pitchFamily="18" charset="0"/>
            </a:rPr>
            <a:t>eurostat</a:t>
          </a:r>
          <a:r>
            <a:rPr lang="en-US" sz="1200" dirty="0">
              <a:latin typeface="Rockwell Nova Light" panose="02060303020205020403" pitchFamily="18" charset="0"/>
            </a:rPr>
            <a:t> public resources for 5 countries: Germany, France, Hungary, Austria and United Kingdom</a:t>
          </a:r>
          <a:endParaRPr lang="es-MX" sz="1200" dirty="0">
            <a:latin typeface="Rockwell Nova Light" panose="02060303020205020403" pitchFamily="18" charset="0"/>
          </a:endParaRPr>
        </a:p>
      </dgm:t>
    </dgm:pt>
    <dgm:pt modelId="{39B21158-83AC-4C05-9817-FBC6C4A7FC97}" type="parTrans" cxnId="{C1115DEF-6C7C-47E1-9559-A1FA65580295}">
      <dgm:prSet/>
      <dgm:spPr/>
      <dgm:t>
        <a:bodyPr/>
        <a:lstStyle/>
        <a:p>
          <a:endParaRPr lang="es-MX" sz="1600">
            <a:latin typeface="Rockwell Nova Light" panose="02060303020205020403" pitchFamily="18" charset="0"/>
          </a:endParaRPr>
        </a:p>
      </dgm:t>
    </dgm:pt>
    <dgm:pt modelId="{E14DFC13-C61C-4F54-803C-1AB2C0FCEE24}" type="sibTrans" cxnId="{C1115DEF-6C7C-47E1-9559-A1FA65580295}">
      <dgm:prSet custT="1"/>
      <dgm:spPr/>
      <dgm:t>
        <a:bodyPr/>
        <a:lstStyle/>
        <a:p>
          <a:endParaRPr lang="es-MX" sz="2800">
            <a:latin typeface="Rockwell Nova Light" panose="02060303020205020403" pitchFamily="18" charset="0"/>
          </a:endParaRPr>
        </a:p>
      </dgm:t>
    </dgm:pt>
    <dgm:pt modelId="{3312713D-11CC-4A84-9DE3-A354001A9119}">
      <dgm:prSet phldrT="[Texto]" custT="1"/>
      <dgm:spPr/>
      <dgm:t>
        <a:bodyPr/>
        <a:lstStyle/>
        <a:p>
          <a:r>
            <a:rPr lang="en-US" sz="1200" dirty="0">
              <a:latin typeface="Rockwell Nova Light" panose="02060303020205020403" pitchFamily="18" charset="0"/>
            </a:rPr>
            <a:t>Then we build a schema in MySQL and load de csv file as base for the modeling in </a:t>
          </a:r>
          <a:r>
            <a:rPr lang="en-US" sz="1200" dirty="0" err="1">
              <a:latin typeface="Rockwell Nova Light" panose="02060303020205020403" pitchFamily="18" charset="0"/>
            </a:rPr>
            <a:t>Knime</a:t>
          </a:r>
          <a:r>
            <a:rPr lang="en-US" sz="1200" dirty="0">
              <a:latin typeface="Rockwell Nova Light" panose="02060303020205020403" pitchFamily="18" charset="0"/>
            </a:rPr>
            <a:t>.</a:t>
          </a:r>
          <a:endParaRPr lang="es-MX" sz="1200" dirty="0">
            <a:latin typeface="Rockwell Nova Light" panose="02060303020205020403" pitchFamily="18" charset="0"/>
          </a:endParaRPr>
        </a:p>
      </dgm:t>
    </dgm:pt>
    <dgm:pt modelId="{9BC49154-2943-4EF8-B542-A2D29549926E}" type="parTrans" cxnId="{7B46C482-E6F4-40E7-B8E6-9D31F2970614}">
      <dgm:prSet/>
      <dgm:spPr/>
      <dgm:t>
        <a:bodyPr/>
        <a:lstStyle/>
        <a:p>
          <a:endParaRPr lang="es-MX" sz="1600">
            <a:latin typeface="Rockwell Nova Light" panose="02060303020205020403" pitchFamily="18" charset="0"/>
          </a:endParaRPr>
        </a:p>
      </dgm:t>
    </dgm:pt>
    <dgm:pt modelId="{26EE4C77-1015-4401-B30D-469FC16E1EBD}" type="sibTrans" cxnId="{7B46C482-E6F4-40E7-B8E6-9D31F2970614}">
      <dgm:prSet/>
      <dgm:spPr/>
      <dgm:t>
        <a:bodyPr/>
        <a:lstStyle/>
        <a:p>
          <a:endParaRPr lang="es-MX" sz="1600">
            <a:latin typeface="Rockwell Nova Light" panose="02060303020205020403" pitchFamily="18" charset="0"/>
          </a:endParaRPr>
        </a:p>
      </dgm:t>
    </dgm:pt>
    <dgm:pt modelId="{C891654D-CADF-41EA-82C6-2499A69D7358}">
      <dgm:prSet phldrT="[Texto]" custT="1"/>
      <dgm:spPr/>
      <dgm:t>
        <a:bodyPr/>
        <a:lstStyle/>
        <a:p>
          <a:r>
            <a:rPr lang="en-US" sz="1200" dirty="0">
              <a:latin typeface="Rockwell Nova Light" panose="02060303020205020403" pitchFamily="18" charset="0"/>
            </a:rPr>
            <a:t>Our model starts by downloading the GDP information of the 5 countries in csv format</a:t>
          </a:r>
          <a:endParaRPr lang="es-MX" sz="1200" dirty="0">
            <a:latin typeface="Rockwell Nova Light" panose="02060303020205020403" pitchFamily="18" charset="0"/>
          </a:endParaRPr>
        </a:p>
      </dgm:t>
    </dgm:pt>
    <dgm:pt modelId="{00C3E4B9-910D-40DE-B303-6D2145C9A668}" type="parTrans" cxnId="{A790CCD3-B7CE-4BC0-8CE9-DBAB0E9F75E2}">
      <dgm:prSet/>
      <dgm:spPr/>
      <dgm:t>
        <a:bodyPr/>
        <a:lstStyle/>
        <a:p>
          <a:endParaRPr lang="es-MX">
            <a:latin typeface="Rockwell Nova Light" panose="02060303020205020403" pitchFamily="18" charset="0"/>
          </a:endParaRPr>
        </a:p>
      </dgm:t>
    </dgm:pt>
    <dgm:pt modelId="{BC1FF1EE-B2B8-4F08-838A-7D4C9E544AF3}" type="sibTrans" cxnId="{A790CCD3-B7CE-4BC0-8CE9-DBAB0E9F75E2}">
      <dgm:prSet/>
      <dgm:spPr/>
      <dgm:t>
        <a:bodyPr/>
        <a:lstStyle/>
        <a:p>
          <a:endParaRPr lang="es-MX">
            <a:latin typeface="Rockwell Nova Light" panose="02060303020205020403" pitchFamily="18" charset="0"/>
          </a:endParaRPr>
        </a:p>
      </dgm:t>
    </dgm:pt>
    <dgm:pt modelId="{A2F109EE-3EEC-4065-95F5-190F86ECAAF7}" type="pres">
      <dgm:prSet presAssocID="{50BA52A5-6B10-4AE5-BCEA-B52EFA59A9EA}" presName="outerComposite" presStyleCnt="0">
        <dgm:presLayoutVars>
          <dgm:chMax val="5"/>
          <dgm:dir/>
          <dgm:resizeHandles val="exact"/>
        </dgm:presLayoutVars>
      </dgm:prSet>
      <dgm:spPr/>
    </dgm:pt>
    <dgm:pt modelId="{15F9BB7B-D99C-49EA-9C0B-EA62628DC5D4}" type="pres">
      <dgm:prSet presAssocID="{50BA52A5-6B10-4AE5-BCEA-B52EFA59A9EA}" presName="dummyMaxCanvas" presStyleCnt="0">
        <dgm:presLayoutVars/>
      </dgm:prSet>
      <dgm:spPr/>
    </dgm:pt>
    <dgm:pt modelId="{0FFF2A58-93C7-4C44-B42D-C815F0B8CE4A}" type="pres">
      <dgm:prSet presAssocID="{50BA52A5-6B10-4AE5-BCEA-B52EFA59A9EA}" presName="FourNodes_1" presStyleLbl="node1" presStyleIdx="0" presStyleCnt="4">
        <dgm:presLayoutVars>
          <dgm:bulletEnabled val="1"/>
        </dgm:presLayoutVars>
      </dgm:prSet>
      <dgm:spPr/>
    </dgm:pt>
    <dgm:pt modelId="{99F741E2-8537-4A8A-B11D-E4CB94892A2D}" type="pres">
      <dgm:prSet presAssocID="{50BA52A5-6B10-4AE5-BCEA-B52EFA59A9EA}" presName="FourNodes_2" presStyleLbl="node1" presStyleIdx="1" presStyleCnt="4">
        <dgm:presLayoutVars>
          <dgm:bulletEnabled val="1"/>
        </dgm:presLayoutVars>
      </dgm:prSet>
      <dgm:spPr/>
    </dgm:pt>
    <dgm:pt modelId="{2146CEE3-956F-46B9-AD08-64D30C30B1A2}" type="pres">
      <dgm:prSet presAssocID="{50BA52A5-6B10-4AE5-BCEA-B52EFA59A9EA}" presName="FourNodes_3" presStyleLbl="node1" presStyleIdx="2" presStyleCnt="4">
        <dgm:presLayoutVars>
          <dgm:bulletEnabled val="1"/>
        </dgm:presLayoutVars>
      </dgm:prSet>
      <dgm:spPr/>
    </dgm:pt>
    <dgm:pt modelId="{16B53C9D-9365-4FC6-A18E-74FF0718B9DB}" type="pres">
      <dgm:prSet presAssocID="{50BA52A5-6B10-4AE5-BCEA-B52EFA59A9EA}" presName="FourNodes_4" presStyleLbl="node1" presStyleIdx="3" presStyleCnt="4">
        <dgm:presLayoutVars>
          <dgm:bulletEnabled val="1"/>
        </dgm:presLayoutVars>
      </dgm:prSet>
      <dgm:spPr/>
    </dgm:pt>
    <dgm:pt modelId="{B6AC65B4-7EAA-45DF-AE18-1C9F8FB10B7E}" type="pres">
      <dgm:prSet presAssocID="{50BA52A5-6B10-4AE5-BCEA-B52EFA59A9EA}" presName="FourConn_1-2" presStyleLbl="fgAccFollowNode1" presStyleIdx="0" presStyleCnt="3">
        <dgm:presLayoutVars>
          <dgm:bulletEnabled val="1"/>
        </dgm:presLayoutVars>
      </dgm:prSet>
      <dgm:spPr/>
    </dgm:pt>
    <dgm:pt modelId="{7E892162-992C-43A5-BBCE-673BD0317317}" type="pres">
      <dgm:prSet presAssocID="{50BA52A5-6B10-4AE5-BCEA-B52EFA59A9EA}" presName="FourConn_2-3" presStyleLbl="fgAccFollowNode1" presStyleIdx="1" presStyleCnt="3">
        <dgm:presLayoutVars>
          <dgm:bulletEnabled val="1"/>
        </dgm:presLayoutVars>
      </dgm:prSet>
      <dgm:spPr/>
    </dgm:pt>
    <dgm:pt modelId="{F9E22038-EF5C-4B59-B054-40CED4627ED2}" type="pres">
      <dgm:prSet presAssocID="{50BA52A5-6B10-4AE5-BCEA-B52EFA59A9EA}" presName="FourConn_3-4" presStyleLbl="fgAccFollowNode1" presStyleIdx="2" presStyleCnt="3">
        <dgm:presLayoutVars>
          <dgm:bulletEnabled val="1"/>
        </dgm:presLayoutVars>
      </dgm:prSet>
      <dgm:spPr/>
    </dgm:pt>
    <dgm:pt modelId="{550007CA-067B-4967-964E-7298DC891E9A}" type="pres">
      <dgm:prSet presAssocID="{50BA52A5-6B10-4AE5-BCEA-B52EFA59A9EA}" presName="FourNodes_1_text" presStyleLbl="node1" presStyleIdx="3" presStyleCnt="4">
        <dgm:presLayoutVars>
          <dgm:bulletEnabled val="1"/>
        </dgm:presLayoutVars>
      </dgm:prSet>
      <dgm:spPr/>
    </dgm:pt>
    <dgm:pt modelId="{B7222032-E662-4223-986C-3B8A9A136340}" type="pres">
      <dgm:prSet presAssocID="{50BA52A5-6B10-4AE5-BCEA-B52EFA59A9EA}" presName="FourNodes_2_text" presStyleLbl="node1" presStyleIdx="3" presStyleCnt="4">
        <dgm:presLayoutVars>
          <dgm:bulletEnabled val="1"/>
        </dgm:presLayoutVars>
      </dgm:prSet>
      <dgm:spPr/>
    </dgm:pt>
    <dgm:pt modelId="{AD689736-A3A3-42EE-AB8A-5B96B1B9E3D0}" type="pres">
      <dgm:prSet presAssocID="{50BA52A5-6B10-4AE5-BCEA-B52EFA59A9EA}" presName="FourNodes_3_text" presStyleLbl="node1" presStyleIdx="3" presStyleCnt="4">
        <dgm:presLayoutVars>
          <dgm:bulletEnabled val="1"/>
        </dgm:presLayoutVars>
      </dgm:prSet>
      <dgm:spPr/>
    </dgm:pt>
    <dgm:pt modelId="{38422A20-1245-467E-822E-A1AF558B7372}" type="pres">
      <dgm:prSet presAssocID="{50BA52A5-6B10-4AE5-BCEA-B52EFA59A9E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6992245-D118-44FB-A440-74E0B49D6C6F}" type="presOf" srcId="{6F6A38FA-1637-4F36-BB79-03604BEAA78D}" destId="{99F741E2-8537-4A8A-B11D-E4CB94892A2D}" srcOrd="0" destOrd="0" presId="urn:microsoft.com/office/officeart/2005/8/layout/vProcess5"/>
    <dgm:cxn modelId="{F3E6A566-16A2-4A9B-958C-8A0146F9DA98}" type="presOf" srcId="{6A1FCDDC-3C77-4D46-9ADE-EB0ED3C01C36}" destId="{B6AC65B4-7EAA-45DF-AE18-1C9F8FB10B7E}" srcOrd="0" destOrd="0" presId="urn:microsoft.com/office/officeart/2005/8/layout/vProcess5"/>
    <dgm:cxn modelId="{953ACC50-DFA4-4D1F-8993-6817563014A1}" type="presOf" srcId="{8B57C5DA-7879-4850-8341-A7F22402C095}" destId="{550007CA-067B-4967-964E-7298DC891E9A}" srcOrd="1" destOrd="0" presId="urn:microsoft.com/office/officeart/2005/8/layout/vProcess5"/>
    <dgm:cxn modelId="{F67BB851-5522-41FF-8B37-CA507E52B999}" type="presOf" srcId="{6F6A38FA-1637-4F36-BB79-03604BEAA78D}" destId="{B7222032-E662-4223-986C-3B8A9A136340}" srcOrd="1" destOrd="0" presId="urn:microsoft.com/office/officeart/2005/8/layout/vProcess5"/>
    <dgm:cxn modelId="{2A731574-D212-4106-A23F-D06E970624E2}" type="presOf" srcId="{50BA52A5-6B10-4AE5-BCEA-B52EFA59A9EA}" destId="{A2F109EE-3EEC-4065-95F5-190F86ECAAF7}" srcOrd="0" destOrd="0" presId="urn:microsoft.com/office/officeart/2005/8/layout/vProcess5"/>
    <dgm:cxn modelId="{F8DB397E-AC9C-4B9E-8F01-0B9A0235D240}" type="presOf" srcId="{3312713D-11CC-4A84-9DE3-A354001A9119}" destId="{16B53C9D-9365-4FC6-A18E-74FF0718B9DB}" srcOrd="0" destOrd="0" presId="urn:microsoft.com/office/officeart/2005/8/layout/vProcess5"/>
    <dgm:cxn modelId="{7B46C482-E6F4-40E7-B8E6-9D31F2970614}" srcId="{50BA52A5-6B10-4AE5-BCEA-B52EFA59A9EA}" destId="{3312713D-11CC-4A84-9DE3-A354001A9119}" srcOrd="3" destOrd="0" parTransId="{9BC49154-2943-4EF8-B542-A2D29549926E}" sibTransId="{26EE4C77-1015-4401-B30D-469FC16E1EBD}"/>
    <dgm:cxn modelId="{44717D87-757E-4497-854B-107F417FEBB8}" type="presOf" srcId="{3312713D-11CC-4A84-9DE3-A354001A9119}" destId="{38422A20-1245-467E-822E-A1AF558B7372}" srcOrd="1" destOrd="0" presId="urn:microsoft.com/office/officeart/2005/8/layout/vProcess5"/>
    <dgm:cxn modelId="{6D415BBF-7E17-44D8-BB49-22DC9B9A07AA}" type="presOf" srcId="{C891654D-CADF-41EA-82C6-2499A69D7358}" destId="{AD689736-A3A3-42EE-AB8A-5B96B1B9E3D0}" srcOrd="1" destOrd="0" presId="urn:microsoft.com/office/officeart/2005/8/layout/vProcess5"/>
    <dgm:cxn modelId="{43EAD9CC-FF09-4C5E-A877-7BF81A59A887}" type="presOf" srcId="{E14DFC13-C61C-4F54-803C-1AB2C0FCEE24}" destId="{7E892162-992C-43A5-BBCE-673BD0317317}" srcOrd="0" destOrd="0" presId="urn:microsoft.com/office/officeart/2005/8/layout/vProcess5"/>
    <dgm:cxn modelId="{04C91ACF-E232-4B4A-BE93-30404083157B}" srcId="{50BA52A5-6B10-4AE5-BCEA-B52EFA59A9EA}" destId="{8B57C5DA-7879-4850-8341-A7F22402C095}" srcOrd="0" destOrd="0" parTransId="{9C4661C0-E6F1-48A0-87EF-5B028B31BADD}" sibTransId="{6A1FCDDC-3C77-4D46-9ADE-EB0ED3C01C36}"/>
    <dgm:cxn modelId="{A790CCD3-B7CE-4BC0-8CE9-DBAB0E9F75E2}" srcId="{50BA52A5-6B10-4AE5-BCEA-B52EFA59A9EA}" destId="{C891654D-CADF-41EA-82C6-2499A69D7358}" srcOrd="2" destOrd="0" parTransId="{00C3E4B9-910D-40DE-B303-6D2145C9A668}" sibTransId="{BC1FF1EE-B2B8-4F08-838A-7D4C9E544AF3}"/>
    <dgm:cxn modelId="{A0BBCFD4-71D1-4CDB-A3FD-2DFD64EF9661}" type="presOf" srcId="{BC1FF1EE-B2B8-4F08-838A-7D4C9E544AF3}" destId="{F9E22038-EF5C-4B59-B054-40CED4627ED2}" srcOrd="0" destOrd="0" presId="urn:microsoft.com/office/officeart/2005/8/layout/vProcess5"/>
    <dgm:cxn modelId="{38843ADA-6448-4CB2-B0FC-DB4B47396311}" type="presOf" srcId="{8B57C5DA-7879-4850-8341-A7F22402C095}" destId="{0FFF2A58-93C7-4C44-B42D-C815F0B8CE4A}" srcOrd="0" destOrd="0" presId="urn:microsoft.com/office/officeart/2005/8/layout/vProcess5"/>
    <dgm:cxn modelId="{48C60BE9-F45C-4128-89D2-2E1E8229D8E3}" type="presOf" srcId="{C891654D-CADF-41EA-82C6-2499A69D7358}" destId="{2146CEE3-956F-46B9-AD08-64D30C30B1A2}" srcOrd="0" destOrd="0" presId="urn:microsoft.com/office/officeart/2005/8/layout/vProcess5"/>
    <dgm:cxn modelId="{C1115DEF-6C7C-47E1-9559-A1FA65580295}" srcId="{50BA52A5-6B10-4AE5-BCEA-B52EFA59A9EA}" destId="{6F6A38FA-1637-4F36-BB79-03604BEAA78D}" srcOrd="1" destOrd="0" parTransId="{39B21158-83AC-4C05-9817-FBC6C4A7FC97}" sibTransId="{E14DFC13-C61C-4F54-803C-1AB2C0FCEE24}"/>
    <dgm:cxn modelId="{B002178E-8A38-4565-996A-12DDF747B430}" type="presParOf" srcId="{A2F109EE-3EEC-4065-95F5-190F86ECAAF7}" destId="{15F9BB7B-D99C-49EA-9C0B-EA62628DC5D4}" srcOrd="0" destOrd="0" presId="urn:microsoft.com/office/officeart/2005/8/layout/vProcess5"/>
    <dgm:cxn modelId="{C783B150-9754-4DA7-9F6B-545F543D32C0}" type="presParOf" srcId="{A2F109EE-3EEC-4065-95F5-190F86ECAAF7}" destId="{0FFF2A58-93C7-4C44-B42D-C815F0B8CE4A}" srcOrd="1" destOrd="0" presId="urn:microsoft.com/office/officeart/2005/8/layout/vProcess5"/>
    <dgm:cxn modelId="{9F9602CB-6587-4EF9-AFF4-405AB2C12CE5}" type="presParOf" srcId="{A2F109EE-3EEC-4065-95F5-190F86ECAAF7}" destId="{99F741E2-8537-4A8A-B11D-E4CB94892A2D}" srcOrd="2" destOrd="0" presId="urn:microsoft.com/office/officeart/2005/8/layout/vProcess5"/>
    <dgm:cxn modelId="{7B19855A-55CE-40F0-84AB-5DE0D5D7D57C}" type="presParOf" srcId="{A2F109EE-3EEC-4065-95F5-190F86ECAAF7}" destId="{2146CEE3-956F-46B9-AD08-64D30C30B1A2}" srcOrd="3" destOrd="0" presId="urn:microsoft.com/office/officeart/2005/8/layout/vProcess5"/>
    <dgm:cxn modelId="{ED40E0D0-33FE-43E2-9B42-4DD7B03D64C5}" type="presParOf" srcId="{A2F109EE-3EEC-4065-95F5-190F86ECAAF7}" destId="{16B53C9D-9365-4FC6-A18E-74FF0718B9DB}" srcOrd="4" destOrd="0" presId="urn:microsoft.com/office/officeart/2005/8/layout/vProcess5"/>
    <dgm:cxn modelId="{756291D2-79E8-4B42-9498-325D9A1E47CC}" type="presParOf" srcId="{A2F109EE-3EEC-4065-95F5-190F86ECAAF7}" destId="{B6AC65B4-7EAA-45DF-AE18-1C9F8FB10B7E}" srcOrd="5" destOrd="0" presId="urn:microsoft.com/office/officeart/2005/8/layout/vProcess5"/>
    <dgm:cxn modelId="{161CD9E3-79D5-4412-A89E-9316A0A885E4}" type="presParOf" srcId="{A2F109EE-3EEC-4065-95F5-190F86ECAAF7}" destId="{7E892162-992C-43A5-BBCE-673BD0317317}" srcOrd="6" destOrd="0" presId="urn:microsoft.com/office/officeart/2005/8/layout/vProcess5"/>
    <dgm:cxn modelId="{ADAE6701-D324-465B-AC78-29A194CC87A1}" type="presParOf" srcId="{A2F109EE-3EEC-4065-95F5-190F86ECAAF7}" destId="{F9E22038-EF5C-4B59-B054-40CED4627ED2}" srcOrd="7" destOrd="0" presId="urn:microsoft.com/office/officeart/2005/8/layout/vProcess5"/>
    <dgm:cxn modelId="{E39A12E6-EEC6-4C73-8D1C-13186F5858D4}" type="presParOf" srcId="{A2F109EE-3EEC-4065-95F5-190F86ECAAF7}" destId="{550007CA-067B-4967-964E-7298DC891E9A}" srcOrd="8" destOrd="0" presId="urn:microsoft.com/office/officeart/2005/8/layout/vProcess5"/>
    <dgm:cxn modelId="{7D7C1C2B-57DE-4933-A3C7-1AB341574568}" type="presParOf" srcId="{A2F109EE-3EEC-4065-95F5-190F86ECAAF7}" destId="{B7222032-E662-4223-986C-3B8A9A136340}" srcOrd="9" destOrd="0" presId="urn:microsoft.com/office/officeart/2005/8/layout/vProcess5"/>
    <dgm:cxn modelId="{51A719F8-EE57-40DB-9F31-54A80F1739FA}" type="presParOf" srcId="{A2F109EE-3EEC-4065-95F5-190F86ECAAF7}" destId="{AD689736-A3A3-42EE-AB8A-5B96B1B9E3D0}" srcOrd="10" destOrd="0" presId="urn:microsoft.com/office/officeart/2005/8/layout/vProcess5"/>
    <dgm:cxn modelId="{FF1C9E6E-B131-4968-A1DA-0FAED1B4C101}" type="presParOf" srcId="{A2F109EE-3EEC-4065-95F5-190F86ECAAF7}" destId="{38422A20-1245-467E-822E-A1AF558B737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F2A58-93C7-4C44-B42D-C815F0B8CE4A}">
      <dsp:nvSpPr>
        <dsp:cNvPr id="0" name=""/>
        <dsp:cNvSpPr/>
      </dsp:nvSpPr>
      <dsp:spPr>
        <a:xfrm>
          <a:off x="0" y="0"/>
          <a:ext cx="4231948" cy="7851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>
              <a:latin typeface="Rockwell Nova Light" panose="02060303020205020403" pitchFamily="18" charset="0"/>
            </a:rPr>
            <a:t>Our</a:t>
          </a:r>
          <a:r>
            <a:rPr lang="es-MX" sz="1200" kern="1200" dirty="0">
              <a:latin typeface="Rockwell Nova Light" panose="02060303020205020403" pitchFamily="18" charset="0"/>
            </a:rPr>
            <a:t> </a:t>
          </a:r>
          <a:r>
            <a:rPr lang="es-MX" sz="1200" kern="1200" dirty="0" err="1">
              <a:latin typeface="Rockwell Nova Light" panose="02060303020205020403" pitchFamily="18" charset="0"/>
            </a:rPr>
            <a:t>model</a:t>
          </a:r>
          <a:r>
            <a:rPr lang="es-MX" sz="1200" kern="1200" dirty="0">
              <a:latin typeface="Rockwell Nova Light" panose="02060303020205020403" pitchFamily="18" charset="0"/>
            </a:rPr>
            <a:t> </a:t>
          </a:r>
          <a:r>
            <a:rPr lang="es-MX" sz="1200" kern="1200" dirty="0" err="1">
              <a:latin typeface="Rockwell Nova Light" panose="02060303020205020403" pitchFamily="18" charset="0"/>
            </a:rPr>
            <a:t>is</a:t>
          </a:r>
          <a:r>
            <a:rPr lang="es-MX" sz="1200" kern="1200" dirty="0">
              <a:latin typeface="Rockwell Nova Light" panose="02060303020205020403" pitchFamily="18" charset="0"/>
            </a:rPr>
            <a:t> </a:t>
          </a:r>
          <a:r>
            <a:rPr lang="es-MX" sz="1200" kern="1200" dirty="0" err="1">
              <a:latin typeface="Rockwell Nova Light" panose="02060303020205020403" pitchFamily="18" charset="0"/>
            </a:rPr>
            <a:t>based</a:t>
          </a:r>
          <a:r>
            <a:rPr lang="es-MX" sz="1200" kern="1200" dirty="0">
              <a:latin typeface="Rockwell Nova Light" panose="02060303020205020403" pitchFamily="18" charset="0"/>
            </a:rPr>
            <a:t> </a:t>
          </a:r>
          <a:r>
            <a:rPr lang="es-MX" sz="1200" kern="1200" dirty="0" err="1">
              <a:latin typeface="Rockwell Nova Light" panose="02060303020205020403" pitchFamily="18" charset="0"/>
            </a:rPr>
            <a:t>on</a:t>
          </a:r>
          <a:r>
            <a:rPr lang="es-MX" sz="1200" kern="1200" dirty="0">
              <a:latin typeface="Rockwell Nova Light" panose="02060303020205020403" pitchFamily="18" charset="0"/>
            </a:rPr>
            <a:t> </a:t>
          </a:r>
          <a:r>
            <a:rPr lang="es-MX" sz="1200" kern="1200" dirty="0" err="1">
              <a:latin typeface="Rockwell Nova Light" panose="02060303020205020403" pitchFamily="18" charset="0"/>
            </a:rPr>
            <a:t>the</a:t>
          </a:r>
          <a:r>
            <a:rPr lang="es-MX" sz="1200" kern="1200" dirty="0">
              <a:latin typeface="Rockwell Nova Light" panose="02060303020205020403" pitchFamily="18" charset="0"/>
            </a:rPr>
            <a:t> </a:t>
          </a:r>
          <a:r>
            <a:rPr lang="es-MX" sz="1200" kern="1200" dirty="0" err="1">
              <a:latin typeface="Rockwell Nova Light" panose="02060303020205020403" pitchFamily="18" charset="0"/>
            </a:rPr>
            <a:t>expenditure</a:t>
          </a:r>
          <a:r>
            <a:rPr lang="es-MX" sz="1200" kern="1200" dirty="0">
              <a:latin typeface="Rockwell Nova Light" panose="02060303020205020403" pitchFamily="18" charset="0"/>
            </a:rPr>
            <a:t> </a:t>
          </a:r>
          <a:r>
            <a:rPr lang="es-MX" sz="1200" kern="1200" dirty="0" err="1">
              <a:latin typeface="Rockwell Nova Light" panose="02060303020205020403" pitchFamily="18" charset="0"/>
            </a:rPr>
            <a:t>aproach</a:t>
          </a:r>
          <a:r>
            <a:rPr lang="es-MX" sz="1200" kern="1200" dirty="0">
              <a:latin typeface="Rockwell Nova Light" panose="02060303020205020403" pitchFamily="18" charset="0"/>
            </a:rPr>
            <a:t>, </a:t>
          </a:r>
          <a:r>
            <a:rPr lang="es-MX" sz="1200" kern="1200" dirty="0" err="1">
              <a:latin typeface="Rockwell Nova Light" panose="02060303020205020403" pitchFamily="18" charset="0"/>
            </a:rPr>
            <a:t>wich</a:t>
          </a:r>
          <a:r>
            <a:rPr lang="es-MX" sz="1200" kern="1200" dirty="0">
              <a:latin typeface="Rockwell Nova Light" panose="02060303020205020403" pitchFamily="18" charset="0"/>
            </a:rPr>
            <a:t> </a:t>
          </a:r>
          <a:r>
            <a:rPr lang="en-US" sz="1200" kern="1200" dirty="0">
              <a:latin typeface="Rockwell Nova Light" panose="02060303020205020403" pitchFamily="18" charset="0"/>
            </a:rPr>
            <a:t>considers GDP as the sum of the following components: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ockwell Nova Light" panose="02060303020205020403" pitchFamily="18" charset="0"/>
            </a:rPr>
            <a:t>GDP = C + I + G + X – M</a:t>
          </a:r>
          <a:endParaRPr lang="es-MX" sz="1200" kern="1200" dirty="0">
            <a:latin typeface="Rockwell Nova Light" panose="02060303020205020403" pitchFamily="18" charset="0"/>
          </a:endParaRPr>
        </a:p>
      </dsp:txBody>
      <dsp:txXfrm>
        <a:off x="22996" y="22996"/>
        <a:ext cx="3318367" cy="739156"/>
      </dsp:txXfrm>
    </dsp:sp>
    <dsp:sp modelId="{99F741E2-8537-4A8A-B11D-E4CB94892A2D}">
      <dsp:nvSpPr>
        <dsp:cNvPr id="0" name=""/>
        <dsp:cNvSpPr/>
      </dsp:nvSpPr>
      <dsp:spPr>
        <a:xfrm>
          <a:off x="354425" y="927902"/>
          <a:ext cx="4231948" cy="7851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ockwell Nova Light" panose="02060303020205020403" pitchFamily="18" charset="0"/>
            </a:rPr>
            <a:t>We will use the data available in </a:t>
          </a:r>
          <a:r>
            <a:rPr lang="en-US" sz="1200" kern="1200" dirty="0" err="1">
              <a:latin typeface="Rockwell Nova Light" panose="02060303020205020403" pitchFamily="18" charset="0"/>
            </a:rPr>
            <a:t>eurostat</a:t>
          </a:r>
          <a:r>
            <a:rPr lang="en-US" sz="1200" kern="1200" dirty="0">
              <a:latin typeface="Rockwell Nova Light" panose="02060303020205020403" pitchFamily="18" charset="0"/>
            </a:rPr>
            <a:t> public resources for 5 countries: Germany, France, Hungary, Austria and United Kingdom</a:t>
          </a:r>
          <a:endParaRPr lang="es-MX" sz="1200" kern="1200" dirty="0">
            <a:latin typeface="Rockwell Nova Light" panose="02060303020205020403" pitchFamily="18" charset="0"/>
          </a:endParaRPr>
        </a:p>
      </dsp:txBody>
      <dsp:txXfrm>
        <a:off x="377421" y="950898"/>
        <a:ext cx="3321184" cy="739156"/>
      </dsp:txXfrm>
    </dsp:sp>
    <dsp:sp modelId="{2146CEE3-956F-46B9-AD08-64D30C30B1A2}">
      <dsp:nvSpPr>
        <dsp:cNvPr id="0" name=""/>
        <dsp:cNvSpPr/>
      </dsp:nvSpPr>
      <dsp:spPr>
        <a:xfrm>
          <a:off x="703561" y="1855804"/>
          <a:ext cx="4231948" cy="7851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ockwell Nova Light" panose="02060303020205020403" pitchFamily="18" charset="0"/>
            </a:rPr>
            <a:t>Our model starts by downloading the GDP information of the 5 countries in csv format</a:t>
          </a:r>
          <a:endParaRPr lang="es-MX" sz="1200" kern="1200" dirty="0">
            <a:latin typeface="Rockwell Nova Light" panose="02060303020205020403" pitchFamily="18" charset="0"/>
          </a:endParaRPr>
        </a:p>
      </dsp:txBody>
      <dsp:txXfrm>
        <a:off x="726557" y="1878800"/>
        <a:ext cx="3326474" cy="739156"/>
      </dsp:txXfrm>
    </dsp:sp>
    <dsp:sp modelId="{16B53C9D-9365-4FC6-A18E-74FF0718B9DB}">
      <dsp:nvSpPr>
        <dsp:cNvPr id="0" name=""/>
        <dsp:cNvSpPr/>
      </dsp:nvSpPr>
      <dsp:spPr>
        <a:xfrm>
          <a:off x="1057986" y="2783706"/>
          <a:ext cx="4231948" cy="7851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Rockwell Nova Light" panose="02060303020205020403" pitchFamily="18" charset="0"/>
            </a:rPr>
            <a:t>Then we build a schema in MySQL and load de csv file as base for the modeling in </a:t>
          </a:r>
          <a:r>
            <a:rPr lang="en-US" sz="1200" kern="1200" dirty="0" err="1">
              <a:latin typeface="Rockwell Nova Light" panose="02060303020205020403" pitchFamily="18" charset="0"/>
            </a:rPr>
            <a:t>Knime</a:t>
          </a:r>
          <a:r>
            <a:rPr lang="en-US" sz="1200" kern="1200" dirty="0">
              <a:latin typeface="Rockwell Nova Light" panose="02060303020205020403" pitchFamily="18" charset="0"/>
            </a:rPr>
            <a:t>.</a:t>
          </a:r>
          <a:endParaRPr lang="es-MX" sz="1200" kern="1200" dirty="0">
            <a:latin typeface="Rockwell Nova Light" panose="02060303020205020403" pitchFamily="18" charset="0"/>
          </a:endParaRPr>
        </a:p>
      </dsp:txBody>
      <dsp:txXfrm>
        <a:off x="1080982" y="2806702"/>
        <a:ext cx="3321184" cy="739156"/>
      </dsp:txXfrm>
    </dsp:sp>
    <dsp:sp modelId="{B6AC65B4-7EAA-45DF-AE18-1C9F8FB10B7E}">
      <dsp:nvSpPr>
        <dsp:cNvPr id="0" name=""/>
        <dsp:cNvSpPr/>
      </dsp:nvSpPr>
      <dsp:spPr>
        <a:xfrm>
          <a:off x="3721601" y="601352"/>
          <a:ext cx="510346" cy="51034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800" kern="1200">
            <a:latin typeface="Rockwell Nova Light" panose="02060303020205020403" pitchFamily="18" charset="0"/>
          </a:endParaRPr>
        </a:p>
      </dsp:txBody>
      <dsp:txXfrm>
        <a:off x="3836429" y="601352"/>
        <a:ext cx="280690" cy="384035"/>
      </dsp:txXfrm>
    </dsp:sp>
    <dsp:sp modelId="{7E892162-992C-43A5-BBCE-673BD0317317}">
      <dsp:nvSpPr>
        <dsp:cNvPr id="0" name=""/>
        <dsp:cNvSpPr/>
      </dsp:nvSpPr>
      <dsp:spPr>
        <a:xfrm>
          <a:off x="4076027" y="1529254"/>
          <a:ext cx="510346" cy="51034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800" kern="1200">
            <a:latin typeface="Rockwell Nova Light" panose="02060303020205020403" pitchFamily="18" charset="0"/>
          </a:endParaRPr>
        </a:p>
      </dsp:txBody>
      <dsp:txXfrm>
        <a:off x="4190855" y="1529254"/>
        <a:ext cx="280690" cy="384035"/>
      </dsp:txXfrm>
    </dsp:sp>
    <dsp:sp modelId="{F9E22038-EF5C-4B59-B054-40CED4627ED2}">
      <dsp:nvSpPr>
        <dsp:cNvPr id="0" name=""/>
        <dsp:cNvSpPr/>
      </dsp:nvSpPr>
      <dsp:spPr>
        <a:xfrm>
          <a:off x="4425163" y="2457156"/>
          <a:ext cx="510346" cy="51034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>
            <a:latin typeface="Rockwell Nova Light" panose="02060303020205020403" pitchFamily="18" charset="0"/>
          </a:endParaRPr>
        </a:p>
      </dsp:txBody>
      <dsp:txXfrm>
        <a:off x="4539991" y="2457156"/>
        <a:ext cx="280690" cy="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077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50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831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6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bf1dbd17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bf1dbd17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30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Shape&#10;&#10;Description automatically generated">
            <a:extLst>
              <a:ext uri="{FF2B5EF4-FFF2-40B4-BE49-F238E27FC236}">
                <a16:creationId xmlns:a16="http://schemas.microsoft.com/office/drawing/2014/main" id="{AA5AAF96-C81B-4066-8066-DCAAF910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4684"/>
            <a:ext cx="1572017" cy="763924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CE4F74D2-102E-4403-8E4D-4A7A0CF64547}"/>
              </a:ext>
            </a:extLst>
          </p:cNvPr>
          <p:cNvSpPr txBox="1"/>
          <p:nvPr/>
        </p:nvSpPr>
        <p:spPr>
          <a:xfrm>
            <a:off x="1703183" y="4465360"/>
            <a:ext cx="6488481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Rockwell Nova Light"/>
                <a:ea typeface="+mn-lt"/>
                <a:cs typeface="+mn-lt"/>
              </a:rPr>
              <a:t>Term Project 2</a:t>
            </a:r>
          </a:p>
          <a:p>
            <a:r>
              <a:rPr lang="en-US" sz="1200" dirty="0">
                <a:latin typeface="Rockwell Nova Light"/>
                <a:ea typeface="+mn-lt"/>
                <a:cs typeface="+mn-lt"/>
              </a:rPr>
              <a:t>ECBS5146 - Data Engineering 1: SQL and Different Shapes of Data</a:t>
            </a:r>
            <a:br>
              <a:rPr lang="en-US" sz="1200" dirty="0">
                <a:latin typeface="Rockwell Nova Light"/>
                <a:ea typeface="+mn-lt"/>
                <a:cs typeface="+mn-lt"/>
              </a:rPr>
            </a:br>
            <a:r>
              <a:rPr lang="en-US" sz="1200" dirty="0">
                <a:latin typeface="Rockwell Nova Light"/>
                <a:cs typeface="Calibri"/>
              </a:rPr>
              <a:t>2021/2022 Fall term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5C3139E-057C-4997-8CCB-06E22F49B808}"/>
              </a:ext>
            </a:extLst>
          </p:cNvPr>
          <p:cNvSpPr txBox="1">
            <a:spLocks/>
          </p:cNvSpPr>
          <p:nvPr/>
        </p:nvSpPr>
        <p:spPr>
          <a:xfrm>
            <a:off x="1107688" y="533020"/>
            <a:ext cx="7679473" cy="2052293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1"/>
                </a:solidFill>
                <a:latin typeface="Rockwell Nova Light"/>
                <a:cs typeface="Calibri Light"/>
              </a:rPr>
              <a:t>Data engineering and regression modeling for basic GDP component comparisons across countries</a:t>
            </a:r>
            <a:endParaRPr lang="en-US" sz="2800" b="1" dirty="0">
              <a:solidFill>
                <a:schemeClr val="accent1"/>
              </a:solidFill>
              <a:latin typeface="Rockwell Nova Light"/>
              <a:cs typeface="Courier New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CF89D62-07C9-4D41-997F-E48E03189E39}"/>
              </a:ext>
            </a:extLst>
          </p:cNvPr>
          <p:cNvSpPr txBox="1">
            <a:spLocks/>
          </p:cNvSpPr>
          <p:nvPr/>
        </p:nvSpPr>
        <p:spPr>
          <a:xfrm>
            <a:off x="1107688" y="2720473"/>
            <a:ext cx="3552773" cy="413306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Rockwell Nova Light"/>
                <a:cs typeface="Calibri"/>
              </a:rPr>
              <a:t>Natalia Iriarte, Balint Bojko</a:t>
            </a:r>
            <a:endParaRPr lang="en-US" sz="2100" dirty="0">
              <a:latin typeface="Rockwell Nova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03;p36">
            <a:extLst>
              <a:ext uri="{FF2B5EF4-FFF2-40B4-BE49-F238E27FC236}">
                <a16:creationId xmlns:a16="http://schemas.microsoft.com/office/drawing/2014/main" id="{D2EFDDC6-ECCC-462E-9159-19FF8FEE2512}"/>
              </a:ext>
            </a:extLst>
          </p:cNvPr>
          <p:cNvSpPr txBox="1">
            <a:spLocks/>
          </p:cNvSpPr>
          <p:nvPr/>
        </p:nvSpPr>
        <p:spPr>
          <a:xfrm>
            <a:off x="685800" y="5165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MX" sz="7200" b="1" dirty="0" err="1">
                <a:latin typeface="Rockwell Nova Light" panose="02060303020205020403" pitchFamily="18" charset="0"/>
              </a:rPr>
              <a:t>Thanks</a:t>
            </a:r>
            <a:r>
              <a:rPr lang="es-MX" sz="7200" b="1" dirty="0">
                <a:latin typeface="Rockwell Nova Light" panose="02060303020205020403" pitchFamily="18" charset="0"/>
              </a:rPr>
              <a:t>!</a:t>
            </a:r>
          </a:p>
        </p:txBody>
      </p:sp>
      <p:sp>
        <p:nvSpPr>
          <p:cNvPr id="11" name="Google Shape;404;p36">
            <a:extLst>
              <a:ext uri="{FF2B5EF4-FFF2-40B4-BE49-F238E27FC236}">
                <a16:creationId xmlns:a16="http://schemas.microsoft.com/office/drawing/2014/main" id="{7A00F80E-6A38-4B0C-AA35-DB188E9D590C}"/>
              </a:ext>
            </a:extLst>
          </p:cNvPr>
          <p:cNvSpPr txBox="1">
            <a:spLocks/>
          </p:cNvSpPr>
          <p:nvPr/>
        </p:nvSpPr>
        <p:spPr>
          <a:xfrm>
            <a:off x="685800" y="1639913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s-MX" sz="4400" b="1" dirty="0" err="1">
                <a:latin typeface="Rockwell Nova Light" panose="02060303020205020403" pitchFamily="18" charset="0"/>
              </a:rPr>
              <a:t>Any</a:t>
            </a:r>
            <a:r>
              <a:rPr lang="es-MX" sz="4400" b="1" dirty="0">
                <a:latin typeface="Rockwell Nova Light" panose="02060303020205020403" pitchFamily="18" charset="0"/>
              </a:rPr>
              <a:t> </a:t>
            </a:r>
            <a:r>
              <a:rPr lang="es-MX" sz="4400" b="1" dirty="0" err="1">
                <a:latin typeface="Rockwell Nova Light" panose="02060303020205020403" pitchFamily="18" charset="0"/>
              </a:rPr>
              <a:t>questions</a:t>
            </a:r>
            <a:r>
              <a:rPr lang="es-MX" sz="4400" b="1" dirty="0">
                <a:latin typeface="Rockwell Nova Light" panose="02060303020205020403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2412F6BD-FAFD-4F6B-8BAF-DF0D84916A06}"/>
              </a:ext>
            </a:extLst>
          </p:cNvPr>
          <p:cNvSpPr txBox="1"/>
          <p:nvPr/>
        </p:nvSpPr>
        <p:spPr>
          <a:xfrm>
            <a:off x="229680" y="1838792"/>
            <a:ext cx="22764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ckwell Nova Light" panose="020603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effectLst/>
                <a:latin typeface="Rockwell Nova Light" panose="020603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uild a model that allows estimating the impact </a:t>
            </a:r>
            <a:r>
              <a:rPr lang="en-US" dirty="0">
                <a:latin typeface="Rockwell Nova Light" panose="020603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the expenditures of different sectors in the GDP of five countries in the EU</a:t>
            </a:r>
            <a:endParaRPr lang="es-MX" dirty="0">
              <a:latin typeface="Rockwell Nova Light" panose="02060303020205020403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90F2250-233D-4DBD-8760-92E6B71C8C99}"/>
              </a:ext>
            </a:extLst>
          </p:cNvPr>
          <p:cNvSpPr txBox="1"/>
          <p:nvPr/>
        </p:nvSpPr>
        <p:spPr>
          <a:xfrm>
            <a:off x="3293793" y="1830111"/>
            <a:ext cx="23490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Rockwell Nova Light" panose="020603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a multiple regression model with a log-log transformation to identify the elasticity of GDP for each variable.</a:t>
            </a:r>
            <a:endParaRPr lang="es-MX" dirty="0">
              <a:latin typeface="Rockwell Nova Light" panose="02060303020205020403" pitchFamily="18" charset="0"/>
            </a:endParaRPr>
          </a:p>
        </p:txBody>
      </p:sp>
      <p:grpSp>
        <p:nvGrpSpPr>
          <p:cNvPr id="12" name="Google Shape;1309;p49">
            <a:extLst>
              <a:ext uri="{FF2B5EF4-FFF2-40B4-BE49-F238E27FC236}">
                <a16:creationId xmlns:a16="http://schemas.microsoft.com/office/drawing/2014/main" id="{E06BBE9B-AEB1-4FB0-AB3E-D68895B49E5E}"/>
              </a:ext>
            </a:extLst>
          </p:cNvPr>
          <p:cNvGrpSpPr/>
          <p:nvPr/>
        </p:nvGrpSpPr>
        <p:grpSpPr>
          <a:xfrm>
            <a:off x="1152084" y="837738"/>
            <a:ext cx="460705" cy="491455"/>
            <a:chOff x="7638277" y="937343"/>
            <a:chExt cx="744273" cy="793950"/>
          </a:xfrm>
        </p:grpSpPr>
        <p:sp>
          <p:nvSpPr>
            <p:cNvPr id="13" name="Google Shape;1310;p49">
              <a:extLst>
                <a:ext uri="{FF2B5EF4-FFF2-40B4-BE49-F238E27FC236}">
                  <a16:creationId xmlns:a16="http://schemas.microsoft.com/office/drawing/2014/main" id="{56CA0839-2566-409C-BD52-20C3C88BE890}"/>
                </a:ext>
              </a:extLst>
            </p:cNvPr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311;p49">
              <a:extLst>
                <a:ext uri="{FF2B5EF4-FFF2-40B4-BE49-F238E27FC236}">
                  <a16:creationId xmlns:a16="http://schemas.microsoft.com/office/drawing/2014/main" id="{50A9098F-8369-4AD8-8FE2-5D90E0692A62}"/>
                </a:ext>
              </a:extLst>
            </p:cNvPr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12;p49">
              <a:extLst>
                <a:ext uri="{FF2B5EF4-FFF2-40B4-BE49-F238E27FC236}">
                  <a16:creationId xmlns:a16="http://schemas.microsoft.com/office/drawing/2014/main" id="{FAC0D746-3A1F-4D6C-809A-9539D2F45C4F}"/>
                </a:ext>
              </a:extLst>
            </p:cNvPr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13;p49">
              <a:extLst>
                <a:ext uri="{FF2B5EF4-FFF2-40B4-BE49-F238E27FC236}">
                  <a16:creationId xmlns:a16="http://schemas.microsoft.com/office/drawing/2014/main" id="{E5991E3B-AE88-4580-A1F9-183A3DD5A5C4}"/>
                </a:ext>
              </a:extLst>
            </p:cNvPr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" name="Google Shape;1314;p49">
              <a:extLst>
                <a:ext uri="{FF2B5EF4-FFF2-40B4-BE49-F238E27FC236}">
                  <a16:creationId xmlns:a16="http://schemas.microsoft.com/office/drawing/2014/main" id="{8DDF6B22-5CF0-4475-92BB-DBF9BAD1E340}"/>
                </a:ext>
              </a:extLst>
            </p:cNvPr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8" name="Google Shape;1315;p49">
                <a:extLst>
                  <a:ext uri="{FF2B5EF4-FFF2-40B4-BE49-F238E27FC236}">
                    <a16:creationId xmlns:a16="http://schemas.microsoft.com/office/drawing/2014/main" id="{B0067D3A-62D9-4F88-A1D6-7152CD07968B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316;p49">
                <a:extLst>
                  <a:ext uri="{FF2B5EF4-FFF2-40B4-BE49-F238E27FC236}">
                    <a16:creationId xmlns:a16="http://schemas.microsoft.com/office/drawing/2014/main" id="{5C58A3D2-5EAA-4635-8CC9-056BA6491877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317;p49">
                <a:extLst>
                  <a:ext uri="{FF2B5EF4-FFF2-40B4-BE49-F238E27FC236}">
                    <a16:creationId xmlns:a16="http://schemas.microsoft.com/office/drawing/2014/main" id="{6E2C98BC-94E2-4F34-8199-E3FE8716A7E9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318;p49">
                <a:extLst>
                  <a:ext uri="{FF2B5EF4-FFF2-40B4-BE49-F238E27FC236}">
                    <a16:creationId xmlns:a16="http://schemas.microsoft.com/office/drawing/2014/main" id="{8DA1E555-DBB2-40AD-91A4-1355130F16C5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319;p49">
                <a:extLst>
                  <a:ext uri="{FF2B5EF4-FFF2-40B4-BE49-F238E27FC236}">
                    <a16:creationId xmlns:a16="http://schemas.microsoft.com/office/drawing/2014/main" id="{9CA0F78E-1B53-4175-B939-BC655AB0E51C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320;p49">
                <a:extLst>
                  <a:ext uri="{FF2B5EF4-FFF2-40B4-BE49-F238E27FC236}">
                    <a16:creationId xmlns:a16="http://schemas.microsoft.com/office/drawing/2014/main" id="{C7CF1489-CC27-42FC-B66B-A765CF3C100B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321;p49">
                <a:extLst>
                  <a:ext uri="{FF2B5EF4-FFF2-40B4-BE49-F238E27FC236}">
                    <a16:creationId xmlns:a16="http://schemas.microsoft.com/office/drawing/2014/main" id="{413C4BCA-9271-43A1-9438-755C1ABF8AD4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322;p49">
                <a:extLst>
                  <a:ext uri="{FF2B5EF4-FFF2-40B4-BE49-F238E27FC236}">
                    <a16:creationId xmlns:a16="http://schemas.microsoft.com/office/drawing/2014/main" id="{3511F492-2A43-44DC-8B3F-B493E368E03E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323;p49">
                <a:extLst>
                  <a:ext uri="{FF2B5EF4-FFF2-40B4-BE49-F238E27FC236}">
                    <a16:creationId xmlns:a16="http://schemas.microsoft.com/office/drawing/2014/main" id="{33D6F3FD-94AA-4BF2-BB19-9AC759F1014E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324;p49">
                <a:extLst>
                  <a:ext uri="{FF2B5EF4-FFF2-40B4-BE49-F238E27FC236}">
                    <a16:creationId xmlns:a16="http://schemas.microsoft.com/office/drawing/2014/main" id="{747D4EB2-52A7-4BFB-8BE9-06422BFD868F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Rockwell Nova Light" panose="02060303020205020403" pitchFamily="18" charset="0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" name="Rectángulo 51">
            <a:extLst>
              <a:ext uri="{FF2B5EF4-FFF2-40B4-BE49-F238E27FC236}">
                <a16:creationId xmlns:a16="http://schemas.microsoft.com/office/drawing/2014/main" id="{19409635-EC1C-4F98-B76A-4014707CFAE6}"/>
              </a:ext>
            </a:extLst>
          </p:cNvPr>
          <p:cNvSpPr/>
          <p:nvPr/>
        </p:nvSpPr>
        <p:spPr>
          <a:xfrm>
            <a:off x="221389" y="1432385"/>
            <a:ext cx="2276483" cy="3977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ockwell Nova Light" panose="02060303020205020403" pitchFamily="18" charset="0"/>
              </a:rPr>
              <a:t>What we want?</a:t>
            </a:r>
            <a:endParaRPr lang="es-MX" b="1" dirty="0">
              <a:latin typeface="Rockwell Nova Light" panose="02060303020205020403" pitchFamily="18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2BA7E5CD-0EA2-4187-92C4-E59B7938943F}"/>
              </a:ext>
            </a:extLst>
          </p:cNvPr>
          <p:cNvSpPr/>
          <p:nvPr/>
        </p:nvSpPr>
        <p:spPr>
          <a:xfrm>
            <a:off x="3293794" y="1432385"/>
            <a:ext cx="2349030" cy="3977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ockwell Nova Light" panose="02060303020205020403" pitchFamily="18" charset="0"/>
              </a:rPr>
              <a:t>How are we going to achieve it?</a:t>
            </a:r>
            <a:endParaRPr lang="es-MX" b="1" dirty="0">
              <a:latin typeface="Rockwell Nova Light" panose="02060303020205020403" pitchFamily="18" charset="0"/>
            </a:endParaRPr>
          </a:p>
        </p:txBody>
      </p:sp>
      <p:grpSp>
        <p:nvGrpSpPr>
          <p:cNvPr id="54" name="Google Shape;1389;p49">
            <a:extLst>
              <a:ext uri="{FF2B5EF4-FFF2-40B4-BE49-F238E27FC236}">
                <a16:creationId xmlns:a16="http://schemas.microsoft.com/office/drawing/2014/main" id="{01FD6153-874F-4617-A293-0BB1CCF9E3F3}"/>
              </a:ext>
            </a:extLst>
          </p:cNvPr>
          <p:cNvGrpSpPr/>
          <p:nvPr/>
        </p:nvGrpSpPr>
        <p:grpSpPr>
          <a:xfrm>
            <a:off x="7295504" y="950305"/>
            <a:ext cx="445812" cy="394518"/>
            <a:chOff x="1510757" y="3225422"/>
            <a:chExt cx="720214" cy="637347"/>
          </a:xfrm>
        </p:grpSpPr>
        <p:sp>
          <p:nvSpPr>
            <p:cNvPr id="55" name="Google Shape;1390;p49">
              <a:extLst>
                <a:ext uri="{FF2B5EF4-FFF2-40B4-BE49-F238E27FC236}">
                  <a16:creationId xmlns:a16="http://schemas.microsoft.com/office/drawing/2014/main" id="{8B0C80C9-21C4-42AA-BCF9-C31BD3E8E315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391;p49">
              <a:extLst>
                <a:ext uri="{FF2B5EF4-FFF2-40B4-BE49-F238E27FC236}">
                  <a16:creationId xmlns:a16="http://schemas.microsoft.com/office/drawing/2014/main" id="{C9E910C7-9947-4345-9D8F-D8D9F0785178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392;p49">
              <a:extLst>
                <a:ext uri="{FF2B5EF4-FFF2-40B4-BE49-F238E27FC236}">
                  <a16:creationId xmlns:a16="http://schemas.microsoft.com/office/drawing/2014/main" id="{A98979EA-761D-441C-8E31-40B24B35D911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393;p49">
              <a:extLst>
                <a:ext uri="{FF2B5EF4-FFF2-40B4-BE49-F238E27FC236}">
                  <a16:creationId xmlns:a16="http://schemas.microsoft.com/office/drawing/2014/main" id="{9B1E3F34-1327-4264-94EE-BDA4E3AD95A0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394;p49">
              <a:extLst>
                <a:ext uri="{FF2B5EF4-FFF2-40B4-BE49-F238E27FC236}">
                  <a16:creationId xmlns:a16="http://schemas.microsoft.com/office/drawing/2014/main" id="{F45CA918-8586-467B-889A-4681583EE663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395;p49">
              <a:extLst>
                <a:ext uri="{FF2B5EF4-FFF2-40B4-BE49-F238E27FC236}">
                  <a16:creationId xmlns:a16="http://schemas.microsoft.com/office/drawing/2014/main" id="{815CE372-B469-42BE-9EFB-CF4BEE6162D0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396;p49">
              <a:extLst>
                <a:ext uri="{FF2B5EF4-FFF2-40B4-BE49-F238E27FC236}">
                  <a16:creationId xmlns:a16="http://schemas.microsoft.com/office/drawing/2014/main" id="{D71F903B-A9EC-4857-A917-F6E50889688E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Rectángulo 61">
            <a:extLst>
              <a:ext uri="{FF2B5EF4-FFF2-40B4-BE49-F238E27FC236}">
                <a16:creationId xmlns:a16="http://schemas.microsoft.com/office/drawing/2014/main" id="{59CB2900-0B09-4AD7-A504-70C16C222956}"/>
              </a:ext>
            </a:extLst>
          </p:cNvPr>
          <p:cNvSpPr/>
          <p:nvPr/>
        </p:nvSpPr>
        <p:spPr>
          <a:xfrm>
            <a:off x="6393523" y="1423774"/>
            <a:ext cx="2349031" cy="3977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ockwell Nova Light" panose="02060303020205020403" pitchFamily="18" charset="0"/>
              </a:rPr>
              <a:t>Why GDP?</a:t>
            </a:r>
            <a:endParaRPr lang="es-MX" b="1" dirty="0">
              <a:latin typeface="Rockwell Nova Light" panose="02060303020205020403" pitchFamily="18" charset="0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DB99457-7F7B-441A-A269-E3ACFFDFFF04}"/>
              </a:ext>
            </a:extLst>
          </p:cNvPr>
          <p:cNvSpPr txBox="1"/>
          <p:nvPr/>
        </p:nvSpPr>
        <p:spPr>
          <a:xfrm>
            <a:off x="6393524" y="1843536"/>
            <a:ext cx="23490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/>
                <a:latin typeface="Rockwell Nova Light" panose="02060303020205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the main measure of the economic level of the countries, and by understanding the factors that impact it, we can better analyze the economic policies of each country.</a:t>
            </a:r>
            <a:endParaRPr lang="es-MX" dirty="0">
              <a:latin typeface="Rockwell Nova Light" panose="02060303020205020403" pitchFamily="18" charset="0"/>
            </a:endParaRPr>
          </a:p>
        </p:txBody>
      </p:sp>
      <p:grpSp>
        <p:nvGrpSpPr>
          <p:cNvPr id="65" name="Google Shape;1163;p49">
            <a:extLst>
              <a:ext uri="{FF2B5EF4-FFF2-40B4-BE49-F238E27FC236}">
                <a16:creationId xmlns:a16="http://schemas.microsoft.com/office/drawing/2014/main" id="{C1856678-AC12-498C-BE7C-D127F8945E9E}"/>
              </a:ext>
            </a:extLst>
          </p:cNvPr>
          <p:cNvGrpSpPr/>
          <p:nvPr/>
        </p:nvGrpSpPr>
        <p:grpSpPr>
          <a:xfrm>
            <a:off x="4149512" y="907680"/>
            <a:ext cx="445718" cy="445753"/>
            <a:chOff x="3706812" y="1035050"/>
            <a:chExt cx="4792662" cy="4787899"/>
          </a:xfrm>
        </p:grpSpPr>
        <p:sp>
          <p:nvSpPr>
            <p:cNvPr id="66" name="Google Shape;1164;p49">
              <a:extLst>
                <a:ext uri="{FF2B5EF4-FFF2-40B4-BE49-F238E27FC236}">
                  <a16:creationId xmlns:a16="http://schemas.microsoft.com/office/drawing/2014/main" id="{D2794667-7C33-46AC-9DED-E99CAE0F68F8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65;p49">
              <a:extLst>
                <a:ext uri="{FF2B5EF4-FFF2-40B4-BE49-F238E27FC236}">
                  <a16:creationId xmlns:a16="http://schemas.microsoft.com/office/drawing/2014/main" id="{9E938EB0-5A86-472D-A2A3-D25498B126B0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66;p49">
              <a:extLst>
                <a:ext uri="{FF2B5EF4-FFF2-40B4-BE49-F238E27FC236}">
                  <a16:creationId xmlns:a16="http://schemas.microsoft.com/office/drawing/2014/main" id="{920CDEA3-16BA-4F66-ABF3-BC3E72945EEF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67;p49">
              <a:extLst>
                <a:ext uri="{FF2B5EF4-FFF2-40B4-BE49-F238E27FC236}">
                  <a16:creationId xmlns:a16="http://schemas.microsoft.com/office/drawing/2014/main" id="{F54C8D98-1F97-469D-B1EC-A6B898882015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68;p49">
              <a:extLst>
                <a:ext uri="{FF2B5EF4-FFF2-40B4-BE49-F238E27FC236}">
                  <a16:creationId xmlns:a16="http://schemas.microsoft.com/office/drawing/2014/main" id="{8E07BE22-9C8C-412D-A31D-97E1FFCEE6F5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69;p49">
              <a:extLst>
                <a:ext uri="{FF2B5EF4-FFF2-40B4-BE49-F238E27FC236}">
                  <a16:creationId xmlns:a16="http://schemas.microsoft.com/office/drawing/2014/main" id="{D6169018-D26B-48C0-BC5A-0A74A159E338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Rockwell Nova Light" panose="02060303020205020403" pitchFamily="18" charset="0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14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478FA9-D8B6-43CD-BEA6-A7B4990C0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56" t="10398" r="7631" b="2004"/>
          <a:stretch/>
        </p:blipFill>
        <p:spPr>
          <a:xfrm>
            <a:off x="5491689" y="0"/>
            <a:ext cx="3652311" cy="4408448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802230E9-2EF3-4FFC-9F5D-30BAA51874D3}"/>
              </a:ext>
            </a:extLst>
          </p:cNvPr>
          <p:cNvSpPr txBox="1"/>
          <p:nvPr/>
        </p:nvSpPr>
        <p:spPr>
          <a:xfrm>
            <a:off x="-59473" y="4920477"/>
            <a:ext cx="6519746" cy="384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Rockwell Light" panose="02040303020102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C: Household expenditures</a:t>
            </a:r>
            <a:r>
              <a:rPr lang="es-MX" sz="900" dirty="0">
                <a:latin typeface="Rockwell Light" panose="02040303020102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Rockwell Light" panose="02040303020102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I: Private sector expenditures</a:t>
            </a:r>
            <a:r>
              <a:rPr lang="es-MX" sz="900" dirty="0">
                <a:latin typeface="Rockwell Light" panose="02040303020102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Rockwell Light" panose="02040303020102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G: Public sector expenditures</a:t>
            </a:r>
            <a:r>
              <a:rPr lang="es-MX" sz="900" dirty="0">
                <a:latin typeface="Rockwell Light" panose="02040303020102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Rockwell Light" panose="02040303020102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X: Exports</a:t>
            </a:r>
            <a:r>
              <a:rPr lang="es-MX" sz="900" dirty="0">
                <a:latin typeface="Rockwell Light" panose="02040303020102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effectLst/>
                <a:latin typeface="Rockwell Light" panose="02040303020102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M: Imports</a:t>
            </a:r>
            <a:endParaRPr lang="es-MX" sz="900" dirty="0">
              <a:effectLst/>
              <a:latin typeface="Rockwell Light" panose="02040303020102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MX" sz="900" dirty="0">
              <a:effectLst/>
              <a:latin typeface="Rockwell Light" panose="020403030201020202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293BF751-98C3-4291-9D6B-2327D6786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7922236"/>
              </p:ext>
            </p:extLst>
          </p:nvPr>
        </p:nvGraphicFramePr>
        <p:xfrm>
          <a:off x="74341" y="534793"/>
          <a:ext cx="5289935" cy="3568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143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2A59AC-5509-4B8F-A712-3F8CBEF14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77"/>
            <a:ext cx="8751470" cy="789571"/>
          </a:xfrm>
        </p:spPr>
        <p:txBody>
          <a:bodyPr>
            <a:noAutofit/>
          </a:bodyPr>
          <a:lstStyle/>
          <a:p>
            <a:r>
              <a:rPr lang="en-US" sz="2200" b="1" dirty="0">
                <a:latin typeface="Rockwell Nova Light" panose="02060303020205020403" pitchFamily="18" charset="0"/>
                <a:cs typeface="Calibri Light"/>
              </a:rPr>
              <a:t>We loaded data from the Eurostat REST API, which uses a standardized JSON-Stat format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F33251-93DB-429B-A09B-B56F0911F708}"/>
              </a:ext>
            </a:extLst>
          </p:cNvPr>
          <p:cNvGrpSpPr/>
          <p:nvPr/>
        </p:nvGrpSpPr>
        <p:grpSpPr>
          <a:xfrm>
            <a:off x="569640" y="1000124"/>
            <a:ext cx="4331369" cy="3143251"/>
            <a:chOff x="1046747" y="1969167"/>
            <a:chExt cx="5775158" cy="41910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AC9696-758F-431F-9828-533331D97FDF}"/>
                </a:ext>
              </a:extLst>
            </p:cNvPr>
            <p:cNvSpPr/>
            <p:nvPr/>
          </p:nvSpPr>
          <p:spPr>
            <a:xfrm>
              <a:off x="1046748" y="2410326"/>
              <a:ext cx="5775157" cy="374984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ckwell Nova Light" panose="02060303020205020403" pitchFamily="18" charset="0"/>
              </a:endParaRPr>
            </a:p>
          </p:txBody>
        </p:sp>
        <p:pic>
          <p:nvPicPr>
            <p:cNvPr id="5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7F937D6-773A-4704-B274-AD793DBBC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7873" y="3698023"/>
              <a:ext cx="4136857" cy="1116295"/>
            </a:xfrm>
            <a:prstGeom prst="rect">
              <a:avLst/>
            </a:prstGeom>
          </p:spPr>
        </p:pic>
        <p:pic>
          <p:nvPicPr>
            <p:cNvPr id="6" name="Picture 6" descr="Text&#10;&#10;Description automatically generated">
              <a:extLst>
                <a:ext uri="{FF2B5EF4-FFF2-40B4-BE49-F238E27FC236}">
                  <a16:creationId xmlns:a16="http://schemas.microsoft.com/office/drawing/2014/main" id="{E9DB5122-D4E3-4187-B704-28FEE366C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7901" y="2529830"/>
              <a:ext cx="4457699" cy="1106523"/>
            </a:xfrm>
            <a:prstGeom prst="rect">
              <a:avLst/>
            </a:prstGeom>
          </p:spPr>
        </p:pic>
        <p:pic>
          <p:nvPicPr>
            <p:cNvPr id="8" name="Picture 8" descr="Text&#10;&#10;Description automatically generated">
              <a:extLst>
                <a:ext uri="{FF2B5EF4-FFF2-40B4-BE49-F238E27FC236}">
                  <a16:creationId xmlns:a16="http://schemas.microsoft.com/office/drawing/2014/main" id="{7CF8A16F-526B-472E-B55F-13C328A2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0184" y="4868528"/>
              <a:ext cx="1876425" cy="11715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1E12D3-FDD3-454D-B15A-DA8465B11C00}"/>
                </a:ext>
              </a:extLst>
            </p:cNvPr>
            <p:cNvSpPr txBox="1"/>
            <p:nvPr/>
          </p:nvSpPr>
          <p:spPr>
            <a:xfrm>
              <a:off x="1245268" y="2799346"/>
              <a:ext cx="998623" cy="3077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050">
                  <a:latin typeface="Rockwell Nova Light" panose="02060303020205020403" pitchFamily="18" charset="0"/>
                </a:rPr>
                <a:t>na_item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75CF6B-CC89-4246-B76C-CDB536430867}"/>
                </a:ext>
              </a:extLst>
            </p:cNvPr>
            <p:cNvSpPr txBox="1"/>
            <p:nvPr/>
          </p:nvSpPr>
          <p:spPr>
            <a:xfrm>
              <a:off x="1255295" y="4072687"/>
              <a:ext cx="998623" cy="3077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>
                  <a:latin typeface="Rockwell Nova Light" panose="02060303020205020403" pitchFamily="18" charset="0"/>
                </a:rPr>
                <a:t>geo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2FE04E-4640-4AEA-A986-B9221D5250C7}"/>
                </a:ext>
              </a:extLst>
            </p:cNvPr>
            <p:cNvSpPr txBox="1"/>
            <p:nvPr/>
          </p:nvSpPr>
          <p:spPr>
            <a:xfrm>
              <a:off x="1235242" y="5496423"/>
              <a:ext cx="998623" cy="3077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>
                  <a:latin typeface="Rockwell Nova Light" panose="02060303020205020403" pitchFamily="18" charset="0"/>
                </a:rPr>
                <a:t>time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166F96-6F51-4D83-8363-DAFB54BF79FC}"/>
                </a:ext>
              </a:extLst>
            </p:cNvPr>
            <p:cNvSpPr/>
            <p:nvPr/>
          </p:nvSpPr>
          <p:spPr>
            <a:xfrm>
              <a:off x="1046747" y="1969167"/>
              <a:ext cx="5775158" cy="44115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Dimensions for aggregation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52ADBC-7B0A-4C87-AEEF-F05052B61C01}"/>
              </a:ext>
            </a:extLst>
          </p:cNvPr>
          <p:cNvGrpSpPr/>
          <p:nvPr/>
        </p:nvGrpSpPr>
        <p:grpSpPr>
          <a:xfrm>
            <a:off x="5997387" y="1000124"/>
            <a:ext cx="2107031" cy="2842462"/>
            <a:chOff x="7411453" y="2159667"/>
            <a:chExt cx="2809374" cy="37899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02A5A7-17F1-4448-BE9D-B4DCD26D1DAD}"/>
                </a:ext>
              </a:extLst>
            </p:cNvPr>
            <p:cNvSpPr/>
            <p:nvPr/>
          </p:nvSpPr>
          <p:spPr>
            <a:xfrm>
              <a:off x="7473617" y="2600827"/>
              <a:ext cx="2747210" cy="334878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ckwell Nova Light" panose="02060303020205020403" pitchFamily="18" charset="0"/>
              </a:endParaRPr>
            </a:p>
          </p:txBody>
        </p:sp>
        <p:pic>
          <p:nvPicPr>
            <p:cNvPr id="7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56D1D39-559B-4987-A09C-999658A40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4589" y="2837949"/>
              <a:ext cx="1428750" cy="1332497"/>
            </a:xfrm>
            <a:prstGeom prst="rect">
              <a:avLst/>
            </a:prstGeom>
          </p:spPr>
        </p:pic>
        <p:pic>
          <p:nvPicPr>
            <p:cNvPr id="9" name="Picture 9" descr="Text&#10;&#10;Description automatically generated">
              <a:extLst>
                <a:ext uri="{FF2B5EF4-FFF2-40B4-BE49-F238E27FC236}">
                  <a16:creationId xmlns:a16="http://schemas.microsoft.com/office/drawing/2014/main" id="{A2516562-39D6-4FF8-9F86-F5F7E9390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13335" y="4366712"/>
              <a:ext cx="1571625" cy="13430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C9D3B4-AA9A-47CD-A87F-1B56708FCF69}"/>
                </a:ext>
              </a:extLst>
            </p:cNvPr>
            <p:cNvSpPr txBox="1"/>
            <p:nvPr/>
          </p:nvSpPr>
          <p:spPr>
            <a:xfrm>
              <a:off x="7471612" y="3330742"/>
              <a:ext cx="998622" cy="3077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>
                  <a:latin typeface="Rockwell Nova Light" panose="02060303020205020403" pitchFamily="18" charset="0"/>
                </a:rPr>
                <a:t>status</a:t>
              </a:r>
              <a:endParaRPr lang="en-US" sz="1050">
                <a:latin typeface="Rockwell Nova Light" panose="02060303020205020403" pitchFamily="18" charset="0"/>
                <a:cs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E99F9A-B173-403D-8270-50ED57C525D0}"/>
                </a:ext>
              </a:extLst>
            </p:cNvPr>
            <p:cNvSpPr txBox="1"/>
            <p:nvPr/>
          </p:nvSpPr>
          <p:spPr>
            <a:xfrm>
              <a:off x="7411453" y="4824661"/>
              <a:ext cx="998622" cy="30777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50">
                  <a:latin typeface="Rockwell Nova Light" panose="02060303020205020403" pitchFamily="18" charset="0"/>
                  <a:cs typeface="Calibri"/>
                </a:rPr>
                <a:t>value</a:t>
              </a:r>
              <a:endParaRPr lang="en-US" sz="1050" dirty="0">
                <a:latin typeface="Rockwell Nova Light" panose="02060303020205020403" pitchFamily="18" charset="0"/>
                <a:cs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934855-11D4-434A-BADD-655F5CCBBDEE}"/>
                </a:ext>
              </a:extLst>
            </p:cNvPr>
            <p:cNvSpPr/>
            <p:nvPr/>
          </p:nvSpPr>
          <p:spPr>
            <a:xfrm>
              <a:off x="7473616" y="2159667"/>
              <a:ext cx="2747211" cy="44115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Values</a:t>
              </a:r>
              <a:endParaRPr lang="en-US" sz="1050" b="1">
                <a:solidFill>
                  <a:schemeClr val="bg1"/>
                </a:solidFill>
                <a:latin typeface="Rockwell Nova Light" panose="02060303020205020403" pitchFamily="18" charset="0"/>
              </a:endParaRPr>
            </a:p>
          </p:txBody>
        </p:sp>
      </p:grpSp>
      <p:sp>
        <p:nvSpPr>
          <p:cNvPr id="23" name="Plus Sign 22">
            <a:extLst>
              <a:ext uri="{FF2B5EF4-FFF2-40B4-BE49-F238E27FC236}">
                <a16:creationId xmlns:a16="http://schemas.microsoft.com/office/drawing/2014/main" id="{D7414FDC-975B-41D9-A083-73A9C303E7EE}"/>
              </a:ext>
            </a:extLst>
          </p:cNvPr>
          <p:cNvSpPr/>
          <p:nvPr/>
        </p:nvSpPr>
        <p:spPr>
          <a:xfrm>
            <a:off x="5107803" y="2101767"/>
            <a:ext cx="684296" cy="684296"/>
          </a:xfrm>
          <a:prstGeom prst="mathPlus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Rockwell Nova Light" panose="020603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93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6AB6901-8A37-488B-94F1-4ACB714325DF}"/>
              </a:ext>
            </a:extLst>
          </p:cNvPr>
          <p:cNvSpPr txBox="1">
            <a:spLocks/>
          </p:cNvSpPr>
          <p:nvPr/>
        </p:nvSpPr>
        <p:spPr>
          <a:xfrm>
            <a:off x="0" y="33265"/>
            <a:ext cx="8631044" cy="709766"/>
          </a:xfrm>
          <a:prstGeom prst="rect">
            <a:avLst/>
          </a:prstGeom>
        </p:spPr>
        <p:txBody>
          <a:bodyPr lIns="68580" tIns="34290" rIns="68580" bIns="3429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accent1"/>
                </a:solidFill>
                <a:latin typeface="Rockwell Nova Light" panose="02060303020205020403" pitchFamily="18" charset="0"/>
                <a:cs typeface="Calibri Light"/>
              </a:rPr>
              <a:t>The two data sources were loaded into Knime, transformed and used to fit lineal regressions for GDP per country</a:t>
            </a:r>
            <a:endParaRPr lang="en-US" sz="2200" b="1" dirty="0">
              <a:solidFill>
                <a:schemeClr val="accent1"/>
              </a:solidFill>
              <a:latin typeface="Rockwell Nova Light" panose="020603030202050204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3CCB33-089F-4A79-8F4D-94E555852DE7}"/>
              </a:ext>
            </a:extLst>
          </p:cNvPr>
          <p:cNvGrpSpPr/>
          <p:nvPr/>
        </p:nvGrpSpPr>
        <p:grpSpPr>
          <a:xfrm>
            <a:off x="644377" y="873415"/>
            <a:ext cx="7133573" cy="2348877"/>
            <a:chOff x="242169" y="1426922"/>
            <a:chExt cx="11452965" cy="3716383"/>
          </a:xfrm>
        </p:grpSpPr>
        <p:pic>
          <p:nvPicPr>
            <p:cNvPr id="3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4E93A9DF-B594-49CF-AF91-40EC26BA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845" y="1789820"/>
              <a:ext cx="11201289" cy="335348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07F1D2-2A0B-4F65-BE54-13E0B06AF686}"/>
                </a:ext>
              </a:extLst>
            </p:cNvPr>
            <p:cNvSpPr/>
            <p:nvPr/>
          </p:nvSpPr>
          <p:spPr>
            <a:xfrm>
              <a:off x="242169" y="1426922"/>
              <a:ext cx="511480" cy="48016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1</a:t>
              </a:r>
              <a:endParaRPr lang="en-US" sz="1050" b="1" dirty="0">
                <a:solidFill>
                  <a:schemeClr val="bg1"/>
                </a:solidFill>
                <a:latin typeface="Rockwell Nova Light" panose="02060303020205020403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786960-583C-4A1C-8AAD-7F5B1202E847}"/>
                </a:ext>
              </a:extLst>
            </p:cNvPr>
            <p:cNvSpPr/>
            <p:nvPr/>
          </p:nvSpPr>
          <p:spPr>
            <a:xfrm>
              <a:off x="242169" y="2397689"/>
              <a:ext cx="511480" cy="48016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2</a:t>
              </a:r>
              <a:endParaRPr lang="en-US" sz="1050" b="1">
                <a:solidFill>
                  <a:schemeClr val="bg1"/>
                </a:solidFill>
                <a:latin typeface="Rockwell Nova Light" panose="02060303020205020403" pitchFamily="18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B99BF1-CDFD-4059-8F9F-17393086759D}"/>
                </a:ext>
              </a:extLst>
            </p:cNvPr>
            <p:cNvSpPr/>
            <p:nvPr/>
          </p:nvSpPr>
          <p:spPr>
            <a:xfrm>
              <a:off x="6797457" y="3107496"/>
              <a:ext cx="511480" cy="48016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3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69DFDE3-FCFC-435D-A49D-D3763FC89052}"/>
                </a:ext>
              </a:extLst>
            </p:cNvPr>
            <p:cNvSpPr/>
            <p:nvPr/>
          </p:nvSpPr>
          <p:spPr>
            <a:xfrm>
              <a:off x="9125209" y="2042784"/>
              <a:ext cx="511480" cy="480165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22E134-64CB-4EA5-9C30-33FFD008A2AB}"/>
              </a:ext>
            </a:extLst>
          </p:cNvPr>
          <p:cNvGrpSpPr/>
          <p:nvPr/>
        </p:nvGrpSpPr>
        <p:grpSpPr>
          <a:xfrm>
            <a:off x="840096" y="3449078"/>
            <a:ext cx="7486148" cy="1101602"/>
            <a:chOff x="795402" y="4850703"/>
            <a:chExt cx="11436851" cy="17197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88DB7E-685D-4495-A672-B3B57FB8A2B7}"/>
                </a:ext>
              </a:extLst>
            </p:cNvPr>
            <p:cNvSpPr/>
            <p:nvPr/>
          </p:nvSpPr>
          <p:spPr>
            <a:xfrm>
              <a:off x="795402" y="4850703"/>
              <a:ext cx="11436851" cy="15970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Rockwell Nova Light" panose="02060303020205020403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8A1C7BB-0B6C-4761-91D9-57194A2A4D4A}"/>
                </a:ext>
              </a:extLst>
            </p:cNvPr>
            <p:cNvSpPr/>
            <p:nvPr/>
          </p:nvSpPr>
          <p:spPr>
            <a:xfrm>
              <a:off x="941539" y="5028155"/>
              <a:ext cx="365344" cy="36534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1</a:t>
              </a:r>
              <a:endParaRPr lang="en-US" sz="1050" b="1" dirty="0">
                <a:solidFill>
                  <a:schemeClr val="bg1"/>
                </a:solidFill>
                <a:latin typeface="Rockwell Nova Light" panose="02060303020205020403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C5AEC3-7341-41EB-A942-60E9798C96B0}"/>
                </a:ext>
              </a:extLst>
            </p:cNvPr>
            <p:cNvSpPr txBox="1"/>
            <p:nvPr/>
          </p:nvSpPr>
          <p:spPr>
            <a:xfrm>
              <a:off x="1415442" y="4964482"/>
              <a:ext cx="4141937" cy="6126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50" dirty="0">
                  <a:solidFill>
                    <a:srgbClr val="24292F"/>
                  </a:solidFill>
                  <a:latin typeface="Rockwell Nova Light" panose="02060303020205020403" pitchFamily="18" charset="0"/>
                </a:rPr>
                <a:t>Importing and preparing GDP table for analysis</a:t>
              </a:r>
              <a:endParaRPr lang="en-US" sz="1050" dirty="0">
                <a:latin typeface="Rockwell Nova Light" panose="02060303020205020403" pitchFamily="18" charset="0"/>
                <a:cs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B95D0E-CBC8-4CF4-A7F6-A121BD5036B2}"/>
                </a:ext>
              </a:extLst>
            </p:cNvPr>
            <p:cNvSpPr/>
            <p:nvPr/>
          </p:nvSpPr>
          <p:spPr>
            <a:xfrm>
              <a:off x="941538" y="5769277"/>
              <a:ext cx="365344" cy="36534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60C906-1624-4999-8464-AEF8C1BA2B30}"/>
                </a:ext>
              </a:extLst>
            </p:cNvPr>
            <p:cNvSpPr txBox="1"/>
            <p:nvPr/>
          </p:nvSpPr>
          <p:spPr>
            <a:xfrm>
              <a:off x="1415442" y="5726482"/>
              <a:ext cx="4747364" cy="6126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Rockwell Nova Light" panose="02060303020205020403" pitchFamily="18" charset="0"/>
                  <a:ea typeface="+mn-lt"/>
                  <a:cs typeface="+mn-lt"/>
                </a:rPr>
                <a:t>Calling Eurostat REST API, importing and formatting different parts of the JSON file.</a:t>
              </a:r>
              <a:endParaRPr lang="en-US" sz="1050">
                <a:latin typeface="Rockwell Nova Light" panose="02060303020205020403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977C61-F972-4F25-8B20-7B60506C673D}"/>
                </a:ext>
              </a:extLst>
            </p:cNvPr>
            <p:cNvSpPr/>
            <p:nvPr/>
          </p:nvSpPr>
          <p:spPr>
            <a:xfrm>
              <a:off x="5899757" y="5069907"/>
              <a:ext cx="365344" cy="36534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60D3A4-A95B-458D-998E-D52F63B72EC2}"/>
                </a:ext>
              </a:extLst>
            </p:cNvPr>
            <p:cNvSpPr txBox="1"/>
            <p:nvPr/>
          </p:nvSpPr>
          <p:spPr>
            <a:xfrm>
              <a:off x="6425853" y="4964480"/>
              <a:ext cx="5279718" cy="6126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Rockwell Nova Light" panose="02060303020205020403" pitchFamily="18" charset="0"/>
                  <a:ea typeface="+mn-lt"/>
                  <a:cs typeface="+mn-lt"/>
                </a:rPr>
                <a:t>Joining different parts of JSON file into one final table, and preparing this table for analysis.</a:t>
              </a:r>
              <a:endParaRPr lang="en-US" sz="1050">
                <a:latin typeface="Rockwell Nova Light" panose="02060303020205020403" pitchFamily="18" charset="0"/>
                <a:cs typeface="Calibri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E922120-3396-4CF3-B153-26ECAB7F2ED3}"/>
                </a:ext>
              </a:extLst>
            </p:cNvPr>
            <p:cNvSpPr/>
            <p:nvPr/>
          </p:nvSpPr>
          <p:spPr>
            <a:xfrm>
              <a:off x="5899756" y="5769276"/>
              <a:ext cx="365344" cy="36534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US" sz="1050" b="1">
                  <a:solidFill>
                    <a:schemeClr val="bg1"/>
                  </a:solidFill>
                  <a:latin typeface="Rockwell Nova Light" panose="02060303020205020403" pitchFamily="18" charset="0"/>
                  <a:cs typeface="Calibri"/>
                </a:rPr>
                <a:t>4</a:t>
              </a:r>
              <a:endParaRPr lang="en-US" sz="1050" b="1" dirty="0">
                <a:solidFill>
                  <a:schemeClr val="bg1"/>
                </a:solidFill>
                <a:latin typeface="Rockwell Nova Light" panose="02060303020205020403" pitchFamily="18" charset="0"/>
                <a:cs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15FFDC-FEC9-4BD9-9A08-D9B60B0B227D}"/>
                </a:ext>
              </a:extLst>
            </p:cNvPr>
            <p:cNvSpPr txBox="1"/>
            <p:nvPr/>
          </p:nvSpPr>
          <p:spPr>
            <a:xfrm>
              <a:off x="6425853" y="5705599"/>
              <a:ext cx="5279718" cy="86487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050">
                  <a:latin typeface="Rockwell Nova Light" panose="02060303020205020403" pitchFamily="18" charset="0"/>
                  <a:ea typeface="+mn-lt"/>
                  <a:cs typeface="+mn-lt"/>
                </a:rPr>
                <a:t>Final data preparation and modeling in a loop, outputting beta coefficients in a final table.</a:t>
              </a:r>
              <a:br>
                <a:rPr lang="en-US" sz="1050" dirty="0">
                  <a:latin typeface="Rockwell Nova Light" panose="02060303020205020403" pitchFamily="18" charset="0"/>
                </a:rPr>
              </a:br>
              <a:endParaRPr lang="en-US" sz="1050">
                <a:latin typeface="Rockwell Nova Light" panose="02060303020205020403" pitchFamily="18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809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A5165D63-A85A-4AA8-B5B4-923185143D25}"/>
              </a:ext>
            </a:extLst>
          </p:cNvPr>
          <p:cNvSpPr txBox="1">
            <a:spLocks/>
          </p:cNvSpPr>
          <p:nvPr/>
        </p:nvSpPr>
        <p:spPr>
          <a:xfrm>
            <a:off x="654481" y="0"/>
            <a:ext cx="8298603" cy="759310"/>
          </a:xfrm>
          <a:prstGeom prst="rect">
            <a:avLst/>
          </a:prstGeom>
        </p:spPr>
        <p:txBody>
          <a:bodyPr lIns="68580" tIns="34290" rIns="68580" bIns="3429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accent1"/>
                </a:solidFill>
                <a:latin typeface="Rockwell Nova Light" panose="02060303020205020403" pitchFamily="18" charset="0"/>
                <a:cs typeface="Calibri Light"/>
              </a:rPr>
              <a:t>Results of DB query were transformed into a (semi-) long-format dataset</a:t>
            </a:r>
            <a:endParaRPr lang="en-US" sz="2200" b="1" dirty="0">
              <a:solidFill>
                <a:schemeClr val="accent1"/>
              </a:solidFill>
              <a:latin typeface="Rockwell Nova Light" panose="02060303020205020403" pitchFamily="18" charset="0"/>
            </a:endParaRPr>
          </a:p>
        </p:txBody>
      </p:sp>
      <p:pic>
        <p:nvPicPr>
          <p:cNvPr id="37" name="Picture 8" descr="Table&#10;&#10;Description automatically generated">
            <a:extLst>
              <a:ext uri="{FF2B5EF4-FFF2-40B4-BE49-F238E27FC236}">
                <a16:creationId xmlns:a16="http://schemas.microsoft.com/office/drawing/2014/main" id="{C2901470-BB11-48D5-86FF-1D458C195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11" y="2460356"/>
            <a:ext cx="5877838" cy="1272477"/>
          </a:xfrm>
          <a:prstGeom prst="rect">
            <a:avLst/>
          </a:prstGeom>
        </p:spPr>
      </p:pic>
      <p:pic>
        <p:nvPicPr>
          <p:cNvPr id="39" name="Picture 9">
            <a:extLst>
              <a:ext uri="{FF2B5EF4-FFF2-40B4-BE49-F238E27FC236}">
                <a16:creationId xmlns:a16="http://schemas.microsoft.com/office/drawing/2014/main" id="{74879D2A-5430-43CE-9AB4-D23670D3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23" y="1347734"/>
            <a:ext cx="7874174" cy="699172"/>
          </a:xfrm>
          <a:prstGeom prst="rect">
            <a:avLst/>
          </a:prstGeom>
        </p:spPr>
      </p:pic>
      <p:sp>
        <p:nvSpPr>
          <p:cNvPr id="40" name="Oval 12">
            <a:extLst>
              <a:ext uri="{FF2B5EF4-FFF2-40B4-BE49-F238E27FC236}">
                <a16:creationId xmlns:a16="http://schemas.microsoft.com/office/drawing/2014/main" id="{8CBAC0E6-27AB-49BE-846D-3BF2BA587554}"/>
              </a:ext>
            </a:extLst>
          </p:cNvPr>
          <p:cNvSpPr/>
          <p:nvPr/>
        </p:nvSpPr>
        <p:spPr>
          <a:xfrm>
            <a:off x="515501" y="1201758"/>
            <a:ext cx="318580" cy="3034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solidFill>
                  <a:schemeClr val="bg1"/>
                </a:solidFill>
                <a:latin typeface="Rockwell Nova Light" panose="02060303020205020403" pitchFamily="18" charset="0"/>
                <a:cs typeface="Calibri"/>
              </a:rPr>
              <a:t>1</a:t>
            </a:r>
            <a:endParaRPr lang="en-US" sz="1050" b="1">
              <a:solidFill>
                <a:schemeClr val="bg1"/>
              </a:solidFill>
              <a:latin typeface="Rockwell Nova Light" panose="02060303020205020403" pitchFamily="18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719349F-8C1E-42C2-969F-3B2438EAFCC3}"/>
              </a:ext>
            </a:extLst>
          </p:cNvPr>
          <p:cNvCxnSpPr/>
          <p:nvPr/>
        </p:nvCxnSpPr>
        <p:spPr>
          <a:xfrm>
            <a:off x="654484" y="47956"/>
            <a:ext cx="0" cy="4906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E6784C47-D87F-4AE7-A40C-84E953B5CF9A}"/>
              </a:ext>
            </a:extLst>
          </p:cNvPr>
          <p:cNvSpPr txBox="1"/>
          <p:nvPr/>
        </p:nvSpPr>
        <p:spPr>
          <a:xfrm>
            <a:off x="0" y="107722"/>
            <a:ext cx="654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Rockwell Nova Light" panose="02060303020205020403" pitchFamily="18" charset="0"/>
              </a:rPr>
              <a:t>1</a:t>
            </a:r>
            <a:endParaRPr lang="es-MX" sz="2200" b="1" dirty="0">
              <a:latin typeface="Rockwell Nova Light" panose="020603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65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0C7A909-6A75-40C5-B99A-156A0E2D0AE7}"/>
              </a:ext>
            </a:extLst>
          </p:cNvPr>
          <p:cNvSpPr txBox="1">
            <a:spLocks/>
          </p:cNvSpPr>
          <p:nvPr/>
        </p:nvSpPr>
        <p:spPr>
          <a:xfrm>
            <a:off x="654481" y="0"/>
            <a:ext cx="8007737" cy="759310"/>
          </a:xfrm>
          <a:prstGeom prst="rect">
            <a:avLst/>
          </a:prstGeom>
        </p:spPr>
        <p:txBody>
          <a:bodyPr lIns="68580" tIns="34290" rIns="68580" bIns="3429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accent1"/>
                </a:solidFill>
                <a:latin typeface="Rockwell Nova Light" panose="02060303020205020403" pitchFamily="18" charset="0"/>
                <a:cs typeface="Calibri Light"/>
              </a:rPr>
              <a:t>Results of API calls were transformed into a (semi-) long-format dataset</a:t>
            </a:r>
            <a:endParaRPr lang="en-US" sz="2200" b="1" dirty="0">
              <a:solidFill>
                <a:schemeClr val="accent1"/>
              </a:solidFill>
              <a:latin typeface="Rockwell Nova Light" panose="02060303020205020403" pitchFamily="18" charset="0"/>
            </a:endParaRPr>
          </a:p>
        </p:txBody>
      </p:sp>
      <p:pic>
        <p:nvPicPr>
          <p:cNvPr id="11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2759D56-D953-4D59-ABEC-C1A8B8699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9" y="938391"/>
            <a:ext cx="4664379" cy="2192993"/>
          </a:xfrm>
          <a:prstGeom prst="rect">
            <a:avLst/>
          </a:prstGeom>
        </p:spPr>
      </p:pic>
      <p:pic>
        <p:nvPicPr>
          <p:cNvPr id="12" name="Picture 5" descr="Diagram&#10;&#10;Description automatically generated">
            <a:extLst>
              <a:ext uri="{FF2B5EF4-FFF2-40B4-BE49-F238E27FC236}">
                <a16:creationId xmlns:a16="http://schemas.microsoft.com/office/drawing/2014/main" id="{4B75F08A-2BF6-4DD5-A376-1BD5F822C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530" y="1501998"/>
            <a:ext cx="3364805" cy="961991"/>
          </a:xfrm>
          <a:prstGeom prst="rect">
            <a:avLst/>
          </a:prstGeom>
        </p:spPr>
      </p:pic>
      <p:pic>
        <p:nvPicPr>
          <p:cNvPr id="13" name="Picture 7" descr="Table&#10;&#10;Description automatically generated">
            <a:extLst>
              <a:ext uri="{FF2B5EF4-FFF2-40B4-BE49-F238E27FC236}">
                <a16:creationId xmlns:a16="http://schemas.microsoft.com/office/drawing/2014/main" id="{E1803A34-A149-4C14-8DA7-2B50CF0EC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01" y="3245681"/>
            <a:ext cx="7631483" cy="1256781"/>
          </a:xfrm>
          <a:prstGeom prst="rect">
            <a:avLst/>
          </a:prstGeom>
        </p:spPr>
      </p:pic>
      <p:sp>
        <p:nvSpPr>
          <p:cNvPr id="15" name="Oval 7">
            <a:extLst>
              <a:ext uri="{FF2B5EF4-FFF2-40B4-BE49-F238E27FC236}">
                <a16:creationId xmlns:a16="http://schemas.microsoft.com/office/drawing/2014/main" id="{D53EDEC4-AAC9-494A-95C4-BCE3523AE54C}"/>
              </a:ext>
            </a:extLst>
          </p:cNvPr>
          <p:cNvSpPr/>
          <p:nvPr/>
        </p:nvSpPr>
        <p:spPr>
          <a:xfrm>
            <a:off x="377345" y="819076"/>
            <a:ext cx="318580" cy="3034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 dirty="0">
                <a:solidFill>
                  <a:schemeClr val="bg1"/>
                </a:solidFill>
                <a:latin typeface="Rockwell Nova Light" panose="02060303020205020403" pitchFamily="18" charset="0"/>
                <a:cs typeface="Calibri"/>
              </a:rPr>
              <a:t>2</a:t>
            </a:r>
            <a:endParaRPr lang="en-US" sz="1350" b="1" dirty="0">
              <a:solidFill>
                <a:schemeClr val="bg1"/>
              </a:solidFill>
              <a:latin typeface="Rockwell Nova Light" panose="02060303020205020403" pitchFamily="18" charset="0"/>
            </a:endParaRPr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A185D71D-0DFC-4410-94D6-FE87E17E3A39}"/>
              </a:ext>
            </a:extLst>
          </p:cNvPr>
          <p:cNvSpPr/>
          <p:nvPr/>
        </p:nvSpPr>
        <p:spPr>
          <a:xfrm>
            <a:off x="5160721" y="1304458"/>
            <a:ext cx="318580" cy="30348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b="1">
                <a:solidFill>
                  <a:schemeClr val="bg1"/>
                </a:solidFill>
                <a:latin typeface="Rockwell Nova Light" panose="02060303020205020403" pitchFamily="18" charset="0"/>
                <a:cs typeface="Calibri"/>
              </a:rPr>
              <a:t>3</a:t>
            </a:r>
            <a:endParaRPr lang="en-US" sz="1350" b="1">
              <a:solidFill>
                <a:schemeClr val="bg1"/>
              </a:solidFill>
              <a:latin typeface="Rockwell Nova Light" panose="02060303020205020403" pitchFamily="18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282CBEE-CF89-4719-8CB3-7F7CF421BC85}"/>
              </a:ext>
            </a:extLst>
          </p:cNvPr>
          <p:cNvCxnSpPr/>
          <p:nvPr/>
        </p:nvCxnSpPr>
        <p:spPr>
          <a:xfrm>
            <a:off x="654484" y="47956"/>
            <a:ext cx="0" cy="4906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100EEFC-7DBB-448C-B0A7-86C40C5681E1}"/>
              </a:ext>
            </a:extLst>
          </p:cNvPr>
          <p:cNvSpPr txBox="1"/>
          <p:nvPr/>
        </p:nvSpPr>
        <p:spPr>
          <a:xfrm>
            <a:off x="0" y="107722"/>
            <a:ext cx="654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Rockwell Nova Light" panose="02060303020205020403" pitchFamily="18" charset="0"/>
              </a:rPr>
              <a:t>2-3</a:t>
            </a:r>
            <a:endParaRPr lang="es-MX" sz="2200" b="1" dirty="0">
              <a:latin typeface="Rockwell Nova Light" panose="020603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8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053DD38-4070-4C28-BC99-B280AEC7BF0D}"/>
              </a:ext>
            </a:extLst>
          </p:cNvPr>
          <p:cNvSpPr txBox="1">
            <a:spLocks/>
          </p:cNvSpPr>
          <p:nvPr/>
        </p:nvSpPr>
        <p:spPr>
          <a:xfrm>
            <a:off x="654481" y="0"/>
            <a:ext cx="8007737" cy="759310"/>
          </a:xfrm>
          <a:prstGeom prst="rect">
            <a:avLst/>
          </a:prstGeom>
        </p:spPr>
        <p:txBody>
          <a:bodyPr lIns="68580" tIns="34290" rIns="68580" bIns="3429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>
                <a:solidFill>
                  <a:schemeClr val="accent1"/>
                </a:solidFill>
                <a:latin typeface="Rockwell Nova Light" panose="02060303020205020403" pitchFamily="18" charset="0"/>
                <a:cs typeface="Calibri Light"/>
              </a:rPr>
              <a:t>Regression models were fitted using a loop for each country &amp; coefficients were saved for presentation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4486BA9-11D8-4E39-A0AF-1A1461ED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89" y="2016524"/>
            <a:ext cx="5776066" cy="2321008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B06E9059-F86E-4874-B7EC-C6BEF540F7E8}"/>
              </a:ext>
            </a:extLst>
          </p:cNvPr>
          <p:cNvSpPr/>
          <p:nvPr/>
        </p:nvSpPr>
        <p:spPr>
          <a:xfrm rot="5400000">
            <a:off x="4898990" y="35832"/>
            <a:ext cx="203547" cy="3734321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3"/>
              </a:solidFill>
              <a:latin typeface="Rockwell Nova Light" panose="020603030202050204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93F94E-6A66-4FD1-BA00-E3A0BDB48CF3}"/>
              </a:ext>
            </a:extLst>
          </p:cNvPr>
          <p:cNvSpPr txBox="1"/>
          <p:nvPr/>
        </p:nvSpPr>
        <p:spPr>
          <a:xfrm>
            <a:off x="2892739" y="1019029"/>
            <a:ext cx="4210310" cy="55399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dirty="0">
                <a:solidFill>
                  <a:schemeClr val="accent3">
                    <a:lumMod val="50000"/>
                  </a:schemeClr>
                </a:solidFill>
                <a:latin typeface="Rockwell Nova Light" panose="02060303020205020403" pitchFamily="18" charset="0"/>
              </a:rPr>
              <a:t>1. Loop through each country</a:t>
            </a:r>
            <a:endParaRPr lang="en-US" sz="1050" b="1" dirty="0">
              <a:solidFill>
                <a:schemeClr val="accent3">
                  <a:lumMod val="50000"/>
                </a:schemeClr>
              </a:solidFill>
              <a:latin typeface="Rockwell Nova Light" panose="02060303020205020403" pitchFamily="18" charset="0"/>
              <a:cs typeface="Calibri"/>
            </a:endParaRPr>
          </a:p>
          <a:p>
            <a:r>
              <a:rPr lang="en-US" sz="1050" b="1" dirty="0">
                <a:solidFill>
                  <a:schemeClr val="accent3">
                    <a:lumMod val="50000"/>
                  </a:schemeClr>
                </a:solidFill>
                <a:latin typeface="Rockwell Nova Light" panose="02060303020205020403" pitchFamily="18" charset="0"/>
              </a:rPr>
              <a:t>2. Fit regression, </a:t>
            </a:r>
            <a:r>
              <a:rPr lang="en-US" sz="1050" b="1" dirty="0">
                <a:solidFill>
                  <a:schemeClr val="accent3">
                    <a:lumMod val="50000"/>
                  </a:schemeClr>
                </a:solidFill>
                <a:latin typeface="Rockwell Nova Light" panose="02060303020205020403" pitchFamily="18" charset="0"/>
                <a:cs typeface="Calibri"/>
              </a:rPr>
              <a:t>output coefficients, add country name</a:t>
            </a:r>
          </a:p>
          <a:p>
            <a:r>
              <a:rPr lang="en-US" sz="1050" b="1" dirty="0">
                <a:solidFill>
                  <a:schemeClr val="accent3">
                    <a:lumMod val="50000"/>
                  </a:schemeClr>
                </a:solidFill>
                <a:latin typeface="Rockwell Nova Light" panose="02060303020205020403" pitchFamily="18" charset="0"/>
                <a:cs typeface="Calibri"/>
              </a:rPr>
              <a:t>3. Pivot for final table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1EA2F91-3A93-43CB-A273-38D052CFE7F7}"/>
              </a:ext>
            </a:extLst>
          </p:cNvPr>
          <p:cNvCxnSpPr/>
          <p:nvPr/>
        </p:nvCxnSpPr>
        <p:spPr>
          <a:xfrm>
            <a:off x="654484" y="47956"/>
            <a:ext cx="0" cy="4906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3F07BC0-8C78-466F-BF5A-4E0B447B1C73}"/>
              </a:ext>
            </a:extLst>
          </p:cNvPr>
          <p:cNvSpPr txBox="1"/>
          <p:nvPr/>
        </p:nvSpPr>
        <p:spPr>
          <a:xfrm>
            <a:off x="0" y="107722"/>
            <a:ext cx="6544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Rockwell Nova Light" panose="02060303020205020403" pitchFamily="18" charset="0"/>
              </a:rPr>
              <a:t>4</a:t>
            </a:r>
            <a:endParaRPr lang="es-MX" sz="2200" b="1" dirty="0">
              <a:latin typeface="Rockwell Nova Light" panose="020603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86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B5F6AB72-4B22-41F0-9106-49B3129B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645" y="733686"/>
            <a:ext cx="2832454" cy="18000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60673F1-F5C6-4F5F-998D-15CE1E66A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8" y="733686"/>
            <a:ext cx="2832454" cy="18000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C1F011C-BF3C-47FA-B5BB-F378ABFC4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6115"/>
            <a:ext cx="2839246" cy="18000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F8B6E6D-0ADD-4937-893C-EE26D8DC7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527" y="2586115"/>
            <a:ext cx="2839246" cy="1800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BF33DE6-78D5-4E5A-A3BD-CB233D26B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53497"/>
            <a:ext cx="2839245" cy="180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8A5272A-3BAA-4CFF-AD31-FE7E03C34521}"/>
              </a:ext>
            </a:extLst>
          </p:cNvPr>
          <p:cNvSpPr txBox="1"/>
          <p:nvPr/>
        </p:nvSpPr>
        <p:spPr>
          <a:xfrm>
            <a:off x="5829773" y="2729798"/>
            <a:ext cx="331422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Rockwell Nova Light" panose="02060303020205020403" pitchFamily="18" charset="0"/>
              </a:rPr>
              <a:t>the GDP of Hungary is very sensitive to the variations of the external sector (Exports and Imports)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Rockwell Nova Light" panose="02060303020205020403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Rockwell Nova Light" panose="02060303020205020403" pitchFamily="18" charset="0"/>
              </a:rPr>
              <a:t>the response of the German economy to increases in government spending is very 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Rockwell Nova Light" panose="02060303020205020403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Rockwell Nova Light" panose="02060303020205020403" pitchFamily="18" charset="0"/>
              </a:rPr>
              <a:t>The impact of household spending on UK GDP is significantly higher than the rest of the countries</a:t>
            </a:r>
            <a:endParaRPr lang="es-MX" sz="1100" dirty="0">
              <a:latin typeface="Rockwell Nova Light" panose="02060303020205020403" pitchFamily="18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0E2A11F-91DE-4C29-8B66-C2A99C98B84D}"/>
              </a:ext>
            </a:extLst>
          </p:cNvPr>
          <p:cNvSpPr txBox="1"/>
          <p:nvPr/>
        </p:nvSpPr>
        <p:spPr>
          <a:xfrm>
            <a:off x="0" y="4735"/>
            <a:ext cx="88763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Rockwell Nova Light" panose="02060303020205020403" pitchFamily="18" charset="0"/>
              </a:rPr>
              <a:t>Household spending is the variable with the greatest impact on GDP in all countries</a:t>
            </a:r>
            <a:endParaRPr lang="es-MX" sz="2200" b="1" dirty="0">
              <a:solidFill>
                <a:schemeClr val="accent1"/>
              </a:solidFill>
              <a:latin typeface="Rockwell Nova Light" panose="020603030202050204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489</Words>
  <Application>Microsoft Office PowerPoint</Application>
  <PresentationFormat>Presentación en pantalla (16:9)</PresentationFormat>
  <Paragraphs>57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Roboto Slab</vt:lpstr>
      <vt:lpstr>Arial</vt:lpstr>
      <vt:lpstr>Source Sans Pro</vt:lpstr>
      <vt:lpstr>Rockwell Light</vt:lpstr>
      <vt:lpstr>Rockwell Nova Light</vt:lpstr>
      <vt:lpstr>Calibri</vt:lpstr>
      <vt:lpstr>Cordelia template</vt:lpstr>
      <vt:lpstr>Presentación de PowerPoint</vt:lpstr>
      <vt:lpstr>Presentación de PowerPoint</vt:lpstr>
      <vt:lpstr>Presentación de PowerPoint</vt:lpstr>
      <vt:lpstr>We loaded data from the Eurostat REST API, which uses a standardized JSON-Stat format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Luiz Damasceno</dc:creator>
  <cp:lastModifiedBy>Luiz Damasceno de Castro</cp:lastModifiedBy>
  <cp:revision>5</cp:revision>
  <dcterms:modified xsi:type="dcterms:W3CDTF">2021-11-14T22:51:29Z</dcterms:modified>
</cp:coreProperties>
</file>